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7" r:id="rId9"/>
    <p:sldId id="266" r:id="rId10"/>
    <p:sldId id="268" r:id="rId11"/>
    <p:sldId id="269" r:id="rId12"/>
    <p:sldId id="270" r:id="rId13"/>
    <p:sldId id="272" r:id="rId14"/>
    <p:sldId id="271" r:id="rId15"/>
    <p:sldId id="274" r:id="rId16"/>
    <p:sldId id="275" r:id="rId17"/>
    <p:sldId id="276" r:id="rId18"/>
    <p:sldId id="277" r:id="rId19"/>
    <p:sldId id="283" r:id="rId20"/>
    <p:sldId id="278" r:id="rId21"/>
    <p:sldId id="279" r:id="rId22"/>
    <p:sldId id="280" r:id="rId23"/>
    <p:sldId id="281" r:id="rId24"/>
    <p:sldId id="282" r:id="rId25"/>
    <p:sldId id="284" r:id="rId26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CCF3"/>
    <a:srgbClr val="F8FBFE"/>
    <a:srgbClr val="F8C471"/>
    <a:srgbClr val="F9F2E7"/>
    <a:srgbClr val="F8E7CB"/>
    <a:srgbClr val="F7DC6F"/>
    <a:srgbClr val="A2DDF4"/>
    <a:srgbClr val="F8F6DF"/>
    <a:srgbClr val="E46F5A"/>
    <a:srgbClr val="E45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76118"/>
  </p:normalViewPr>
  <p:slideViewPr>
    <p:cSldViewPr snapToGrid="0" snapToObjects="1">
      <p:cViewPr varScale="1">
        <p:scale>
          <a:sx n="66" d="100"/>
          <a:sy n="66" d="100"/>
        </p:scale>
        <p:origin x="1456" y="192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7B03F-3C5E-3E41-82D3-E5D607FB25BA}" type="datetimeFigureOut">
              <a:rPr lang="fr-FR" smtClean="0"/>
              <a:t>08/07/2020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380F9-C4F2-C045-81C6-69E78EE08D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07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du mémoire d’apprentissage sur le sujet du risque de longévité dans les pays émergents. 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926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: Mortalité Infantile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⇾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0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environ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522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: Mortalité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sénescente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⇾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Après 25/30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dégradation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corps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852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: Mortalité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accidentelle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⇾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la constate surtout aux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alentoirs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20Ans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438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modèle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grâce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décomposition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séparation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permettre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répondre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problématique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fr-FR" dirty="0"/>
              <a:t>Le graphique montre comment les composantes forment la courbe de mortalité. 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 la suite : je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présente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l’analyse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modèle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mortalité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France et au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Maroc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analysant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comportements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l’évolution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les deux pays, nous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pourrions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observer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schémas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permettre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projection.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302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utiliser 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modèle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récupérons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données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sources 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la France : la base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données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HMD base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donnée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mortalité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universelle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gratuite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Maroc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thématique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donnée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entrée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n’y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pas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donnée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HMD,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données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OMS + nous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recourt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retraitements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894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L’ajustement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courbes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Maroc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de la France, 2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périodes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différentes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les couleurs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années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âges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abscisse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taux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ordonées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échelle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logarithmique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Niveau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mortalité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France &lt;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Maroc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courbe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différente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Bosse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accidents beaucoup plus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marquée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France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 :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modélisation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paramétrique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où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paramètre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représentant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mortalité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accidentelle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⇾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être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biais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 2 :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l’interpolation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données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Maroc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peuvent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être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modélisation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l’utilisation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splines non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paramétriques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l’ajustement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très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données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brutes. </a:t>
            </a:r>
          </a:p>
          <a:p>
            <a:pPr marL="228600" indent="-228600">
              <a:buFont typeface="+mj-lt"/>
              <a:buAutoNum type="arabicPeriod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457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Maroc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France,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seulement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les Femmes car les conclusions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mêmes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mortalité infantile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diminue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2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côtés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toujours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haute au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Maroc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sénescence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bénéficie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 de grosses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améliorations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observe un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resserrement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l’âge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60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France et un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retournement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Maroc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accidentelle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tendance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resserrer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diminuer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irrégularités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nécessite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analyse plus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poussée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989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analyser plus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taux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mortalité nous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principalement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l’indicateur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l’espérance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vie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naissance qui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d’années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qu’un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espérer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vivre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nous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intéressons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ensuite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aux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améliorations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annuelles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espérance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vie, 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d’espérance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vie nous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gagnons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année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Chiffres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améliorations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moyennes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France et au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Maroc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sur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même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période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Maroc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améliorations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beaucoup plus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élevées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l’espérance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vie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s’améliore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beaucoup plus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 France sur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même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période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: Un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résultat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important car nous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les pays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émergents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rattrapant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pays matures, se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longévité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656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Améliorations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</a:p>
          <a:p>
            <a:pPr marL="171450" indent="-171450">
              <a:buFontTx/>
              <a:buChar char="-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graphiques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représentent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améliorations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espérance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vie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annuelle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Ligne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discontinue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violette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Nous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décomposons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améliorations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pour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comprendre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de quelle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composante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elles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proviennent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.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lignes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continues</a:t>
            </a:r>
          </a:p>
          <a:p>
            <a:pPr marL="628650" lvl="1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Infantile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bleu</a:t>
            </a:r>
          </a:p>
          <a:p>
            <a:pPr marL="628650" lvl="1" indent="-171450">
              <a:buFontTx/>
              <a:buChar char="-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Sénescente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verte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Accidentelle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rouge</a:t>
            </a:r>
          </a:p>
          <a:p>
            <a:pPr marL="628650" lvl="1" indent="-171450">
              <a:buFontTx/>
              <a:buChar char="-"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Maroc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France :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seulement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les Femmes car les conclusions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mêmes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la France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améliorations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moyennées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5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diminuer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volatilité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courbes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 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Commentaires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France 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contribution de la mortalité infantile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faible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baisse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0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fin. La France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semble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arriver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 plafond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améliorations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mortalité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accidentelle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France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s’est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plutôt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affirmée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apparaissant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récemment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années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70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c’est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pourquoi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contibue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négativement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aux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améliorations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endParaRPr lang="en-GB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mortalité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sénescente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France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provoque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majorité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gains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espérance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vie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totaux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GB" dirty="0"/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9593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Maroc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améliorations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diminuent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arrive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phase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où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l’espérance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vie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s’améliore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moins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remarque Contribution de la mortalité infantile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moyenne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France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arrivé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stade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dvp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avancé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 contraire la mortalité infantile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toujours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très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élevée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comparée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d’autres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pays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émergents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manière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générale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Aucune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dessus</a:t>
            </a:r>
          </a:p>
          <a:p>
            <a:r>
              <a:rPr lang="fr-FR" dirty="0"/>
              <a:t>Mais il y a des comportements inexpliqués sur ces courbes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400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J’ai passé 1 an au poste d’analyste risque de longévité au sein du groupe AXA, </a:t>
            </a:r>
          </a:p>
          <a:p>
            <a:pPr marL="171450" indent="-171450">
              <a:buFontTx/>
              <a:buChar char="-"/>
            </a:pPr>
            <a:r>
              <a:rPr lang="fr-FR" dirty="0"/>
              <a:t>à la direction des risques Vie dans l’équipe Retraite fonds de pension et modèle interne</a:t>
            </a:r>
          </a:p>
          <a:p>
            <a:pPr marL="171450" indent="-171450">
              <a:buFontTx/>
              <a:buChar char="-"/>
            </a:pPr>
            <a:r>
              <a:rPr lang="fr-FR" dirty="0"/>
              <a:t> qui s’occupe des problématiques liées aux produits de retraite et fonds de pensions. 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695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 : 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pics anti-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corrélés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mortalité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accidentelle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sénescente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modèle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⇾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creuser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corrélation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l’effet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modèle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résultat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dans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travaux 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tiendra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la suite. 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7182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mise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pratique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SSE nous 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comprendre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fonctionnement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mathématique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d’avancer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sujet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modélisation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les pays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émergents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résultats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modèle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permettent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comprendre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d’analyser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mortalité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était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l’objectif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premier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640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présent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réfléchirons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comment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taux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jouant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différentes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par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faisant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diminuer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mortalité infantile de manière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fixant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autres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également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études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supplémentaires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robustesse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l’effet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seuil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modèle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6770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d’apprentissage : 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 sein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l’équipe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j’ai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mis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pratique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compétences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R surtout,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s’agissait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j’avais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mathématique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modèle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démanteler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quelques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sortes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codes R pour faire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études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J’ai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compétences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analyse et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compréhension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modèles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gardant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toujours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l’esprit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critique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envers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modèles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résultas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obtenus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J’ai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découvert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longévité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je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n’avais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jamais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étudié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Sujet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très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intéressant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problématiques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actuelles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concrètes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921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fr-FR" dirty="0"/>
              <a:t>J’ai également développé des compétences interpersonnelles comme mon autonomie car j’ai été assez libre sur la façon de développer le sujet, j’avais les pistes puis je pouvais creuser. </a:t>
            </a:r>
          </a:p>
          <a:p>
            <a:pPr marL="228600" indent="-228600">
              <a:buFont typeface="+mj-lt"/>
              <a:buAutoNum type="arabicPeriod"/>
            </a:pPr>
            <a:r>
              <a:rPr lang="fr-FR" dirty="0"/>
              <a:t>Carte blanche sur la problématique des données du Maroc</a:t>
            </a:r>
          </a:p>
          <a:p>
            <a:pPr marL="228600" indent="-228600">
              <a:buFont typeface="+mj-lt"/>
              <a:buAutoNum type="arabicPeriod"/>
            </a:pPr>
            <a:r>
              <a:rPr lang="fr-FR" dirty="0"/>
              <a:t>Développé la rigueur car mener cette étude avec un modèle qui n’était pas forcément </a:t>
            </a:r>
            <a:r>
              <a:rPr lang="fr-FR" dirty="0" err="1"/>
              <a:t>déstiné</a:t>
            </a:r>
            <a:r>
              <a:rPr lang="fr-FR" dirty="0"/>
              <a:t> à faire cette analyse avec des données incomplètes et des codes laborieux à réadapter demandaient une rigueur et une organisation pour s’en sortir et arriver à nos fins.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690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344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L’équipe évolue et développe les sujets dans le cadre réglementaire Solvabilité 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Directive européenne mise en place en 2016 pour renforcer la gestion des risques et protéger les assurés.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Cet aspect des missions est développé dans la 1</a:t>
            </a:r>
            <a:r>
              <a:rPr lang="fr-FR" baseline="30000" dirty="0"/>
              <a:t>ère</a:t>
            </a:r>
            <a:r>
              <a:rPr lang="fr-FR" dirty="0"/>
              <a:t> partie de mon rapport d’apprentissage.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L’objectif de cette seconde partie était de développer un des sujets de l’équipe en travaillant sur un modèle de longévité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466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C’est donc dans le cadre du Risk </a:t>
            </a:r>
            <a:r>
              <a:rPr lang="fr-FR" dirty="0" err="1"/>
              <a:t>Appetite</a:t>
            </a:r>
            <a:r>
              <a:rPr lang="fr-FR" dirty="0"/>
              <a:t> que j’ai choisi mon sujet.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 appetite framework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RAF = 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 top management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comprendre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l’exposition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longévité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déterminer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d’entreprendre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actions.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 cadre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permets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d’intégrer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jugements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d’experts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la gestion du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1405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problématique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posée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cadre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la vision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actuelle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longévité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n’est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adaptée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pays.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différencié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pays matures des pays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émergents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suivent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particulière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car les pays matures se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dvp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la santé et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vie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Les pays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émergents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développent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dans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déjà acquis par les pays matures. </a:t>
            </a:r>
          </a:p>
          <a:p>
            <a:pPr marL="171450" indent="-171450">
              <a:buFontTx/>
              <a:buChar char="-"/>
            </a:pPr>
            <a:r>
              <a:rPr lang="fr-FR" dirty="0"/>
              <a:t>Je vais présenter maintenant le risque de longévité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294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l’espérance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vie et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taux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mortalité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réalisés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diffèrent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hypothèses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faites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382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Pour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l’activité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d’assurance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 et de pension 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besoin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taux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mortalité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long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anticiper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tendances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se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prémunir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Nous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analyser la mortalité grâce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modèles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décrire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taux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mortalité. qui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rapport du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nombre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décès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la population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moyenne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année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un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âge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donnés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7965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taux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âge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former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courbe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mortalité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force de mortalité.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6348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études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menées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rapport portent sur un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modèle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particulier : le SSE, sums of smooth exponentials.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Inspiré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l’article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Camarda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2016.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Modèle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semi-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paramétrique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utilise le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lissage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splines non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paramétrique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divisant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plusieurs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nous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voulons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décomposer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taux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mortalité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composantes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représentant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chacune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période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vie. 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380F9-C4F2-C045-81C6-69E78EE08D8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991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AF88-474C-374E-93AB-938761C48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36AE5-6CE3-7A44-99CE-2541580DA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79C62-6F38-A547-B63E-7309B1F5A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136D-E53A-E144-BD0C-1BD577402D5C}" type="datetimeFigureOut">
              <a:rPr lang="fr-FR" smtClean="0"/>
              <a:t>08/07/2020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035F3-F102-F045-A904-0BCD091FA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208A8-9FE1-EB47-9532-C5192FAE2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9BA5-FAAF-0245-8E76-EEBC16842D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9859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2C10-74D5-904B-9389-AD6DD168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CFBE2-32AB-F546-8253-6AC3002BE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76DE2-3FF1-4E4B-916F-C6F2ABD8B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136D-E53A-E144-BD0C-1BD577402D5C}" type="datetimeFigureOut">
              <a:rPr lang="fr-FR" smtClean="0"/>
              <a:t>08/07/2020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3712B-66B9-F740-B8CA-C5754E76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965CB-C43E-A447-AC83-73AF36DE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9BA5-FAAF-0245-8E76-EEBC16842D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0504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A0120F-9978-2D42-8385-6D85B99D6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912798-0287-5B4E-8A68-45D13A5E0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580C3-18E6-0E4B-A463-1474AD444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136D-E53A-E144-BD0C-1BD577402D5C}" type="datetimeFigureOut">
              <a:rPr lang="fr-FR" smtClean="0"/>
              <a:t>08/07/2020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49FA4-05DD-BD4E-8050-732020186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570C2-8D11-3A45-8D4C-8261FFCB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9BA5-FAAF-0245-8E76-EEBC16842D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990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007A1-CD31-594D-8BFC-50E5F019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10315-D279-164D-AA7A-C91875737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BCEC2-7C63-AA4A-9F30-A1A34214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136D-E53A-E144-BD0C-1BD577402D5C}" type="datetimeFigureOut">
              <a:rPr lang="fr-FR" smtClean="0"/>
              <a:t>08/07/2020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7695B-398E-0144-9993-5D8C821C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56C9-678F-F44D-8B9E-CC261B29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9BA5-FAAF-0245-8E76-EEBC16842D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38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C1F54-03C5-1C4A-86B7-941F32B0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A2410-979F-C040-9BE7-5CDF73BFC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4291C-587D-2448-B70E-2505354D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136D-E53A-E144-BD0C-1BD577402D5C}" type="datetimeFigureOut">
              <a:rPr lang="fr-FR" smtClean="0"/>
              <a:t>08/07/2020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4D8DC-88D4-2449-87DB-CC74A25C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2B600-D678-F543-BC31-F6E330DE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9BA5-FAAF-0245-8E76-EEBC16842D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1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22D0-3C41-E24C-91F6-8B5AB9BA8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858D4-31AF-0B49-8B63-FBB3A1425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6F0A3-B31C-394B-ABAC-11FA2D789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FBF7C-173E-5A48-8B03-6232FAC8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136D-E53A-E144-BD0C-1BD577402D5C}" type="datetimeFigureOut">
              <a:rPr lang="fr-FR" smtClean="0"/>
              <a:t>08/07/2020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E321B-DE9C-6A41-9459-155B90522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2182C-13D7-A745-A096-2C3A6A016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9BA5-FAAF-0245-8E76-EEBC16842D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443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2B9A-1D2F-4349-A593-590CB5A84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A5D3D-CF08-5047-BEC3-4B1B5E867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C1FDE-E91E-C24B-918B-9EDB023C8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EEDC3D-D4AF-C34C-8F84-563BB15796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74C7C6-7417-BA4A-AD14-DD8ACDF76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F6269F-5780-234B-BD66-F71337F3C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136D-E53A-E144-BD0C-1BD577402D5C}" type="datetimeFigureOut">
              <a:rPr lang="fr-FR" smtClean="0"/>
              <a:t>08/07/2020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8F1CE-1E28-C945-B641-3519E596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F6C55A-CC43-D842-A850-9ED4B6F1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9BA5-FAAF-0245-8E76-EEBC16842D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591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E73E-28E8-B54D-B4A1-A8334462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87905-1C12-0A4D-B12F-E98FE46F0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136D-E53A-E144-BD0C-1BD577402D5C}" type="datetimeFigureOut">
              <a:rPr lang="fr-FR" smtClean="0"/>
              <a:t>08/07/2020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66CD6-AA99-9C43-A377-078A986B1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88273-3847-8D40-95DC-D5525760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9BA5-FAAF-0245-8E76-EEBC16842D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879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90CB8B-52B3-FF48-B270-69A42A00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136D-E53A-E144-BD0C-1BD577402D5C}" type="datetimeFigureOut">
              <a:rPr lang="fr-FR" smtClean="0"/>
              <a:t>08/07/2020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86070E-1ABC-2449-A256-40A9DA242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3DE21-516D-DB4F-9E25-27155E07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9BA5-FAAF-0245-8E76-EEBC16842D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7647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E220D-60DE-E447-93B3-991A3933B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D69AB-9A80-454A-A39F-4802E9EE4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583FF-8C8C-CE4F-A9CA-393E2DDC0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3A9EC3-65B2-FA4C-B1CE-4ABF99CB8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136D-E53A-E144-BD0C-1BD577402D5C}" type="datetimeFigureOut">
              <a:rPr lang="fr-FR" smtClean="0"/>
              <a:t>08/07/2020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A58DE-D373-7D40-A3D0-01B8513D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BCF09-26A0-9B41-9B75-744E5711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9BA5-FAAF-0245-8E76-EEBC16842D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9123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1606-DABA-0343-BA89-71AC40AF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DF12BF-8C68-114E-81EA-8FCACB5E0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916E7-89D5-0241-8F62-448402031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F7368-05AD-1A47-8F96-E4F17D866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136D-E53A-E144-BD0C-1BD577402D5C}" type="datetimeFigureOut">
              <a:rPr lang="fr-FR" smtClean="0"/>
              <a:t>08/07/2020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F43AF-F0E4-824E-8867-2E9E2CD9F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918FC-70C3-9442-85B8-11F9C8581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9BA5-FAAF-0245-8E76-EEBC16842D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232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0ABC4B-2477-EF47-9969-D651BFEC6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3C9E1-A96C-D442-BC6C-410F53D79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4A7C6-48D8-6642-8214-1C6B6121B2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C136D-E53A-E144-BD0C-1BD577402D5C}" type="datetimeFigureOut">
              <a:rPr lang="fr-FR" smtClean="0"/>
              <a:t>08/07/2020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CFA8E-158A-7349-8FCE-B4E4A9DD0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D1273-4A31-814D-B67A-FF5A8F16F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09BA5-FAAF-0245-8E76-EEBC16842D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64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22.pn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3.png"/><Relationship Id="rId9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tif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C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AA461-5ACA-B545-827C-F9876DF02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012" y="1394782"/>
            <a:ext cx="10801975" cy="764757"/>
          </a:xfrm>
        </p:spPr>
        <p:txBody>
          <a:bodyPr anchor="ctr">
            <a:normAutofit/>
          </a:bodyPr>
          <a:lstStyle/>
          <a:p>
            <a:r>
              <a:rPr lang="fr-FR" sz="3200" dirty="0">
                <a:solidFill>
                  <a:srgbClr val="F8FBFD"/>
                </a:solidFill>
                <a:latin typeface="Avenir Next Ultra Light" panose="020B0203020202020204" pitchFamily="34" charset="77"/>
                <a:ea typeface="CMU Serif Roman" panose="02000603000000000000" pitchFamily="2" charset="0"/>
                <a:cs typeface="CMU Serif Roman" panose="02000603000000000000" pitchFamily="2" charset="0"/>
              </a:rPr>
              <a:t>Présentation du mémoire d’apprentissage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B6759-E142-EA43-B8C5-2BF6E609D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7488" y="2159539"/>
            <a:ext cx="9144000" cy="1640883"/>
          </a:xfrm>
        </p:spPr>
        <p:txBody>
          <a:bodyPr>
            <a:normAutofit/>
          </a:bodyPr>
          <a:lstStyle/>
          <a:p>
            <a:r>
              <a:rPr lang="fr-FR" sz="5400" b="1" dirty="0">
                <a:solidFill>
                  <a:srgbClr val="F8FBFD"/>
                </a:solidFill>
                <a:latin typeface="Avenir Next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Le risque de longévité dans les pays émergents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E1A2F-1294-7948-8C99-37628EB71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91" y="4570726"/>
            <a:ext cx="1012252" cy="1012252"/>
          </a:xfrm>
          <a:prstGeom prst="ellipse">
            <a:avLst/>
          </a:prstGeom>
          <a:ln w="63500">
            <a:solidFill>
              <a:srgbClr val="F8FBFD"/>
            </a:solidFill>
          </a:ln>
          <a:effectLst>
            <a:outerShdw blurRad="266700" sx="107000" sy="107000" algn="ctr" rotWithShape="0">
              <a:prstClr val="black">
                <a:alpha val="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456C0E-5FDD-D24E-A700-DA52F1136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036" y="4570725"/>
            <a:ext cx="1012253" cy="1012253"/>
          </a:xfrm>
          <a:prstGeom prst="ellipse">
            <a:avLst/>
          </a:prstGeom>
          <a:ln w="63500">
            <a:solidFill>
              <a:srgbClr val="F8FBFD"/>
            </a:solidFill>
          </a:ln>
          <a:effectLst>
            <a:outerShdw blurRad="266700" sx="107000" sy="107000" algn="ctr" rotWithShape="0">
              <a:prstClr val="black">
                <a:alpha val="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FA5F83-DB4C-7E4C-A77F-D44173DF37FD}"/>
              </a:ext>
            </a:extLst>
          </p:cNvPr>
          <p:cNvSpPr/>
          <p:nvPr/>
        </p:nvSpPr>
        <p:spPr>
          <a:xfrm>
            <a:off x="2355812" y="3860910"/>
            <a:ext cx="74073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dirty="0">
                <a:solidFill>
                  <a:srgbClr val="F8FBFD"/>
                </a:solidFill>
                <a:latin typeface="Avenir Next Ultra Light" panose="020B0203020202020204" pitchFamily="34" charset="77"/>
                <a:ea typeface="CMU Serif Roman" panose="02000603000000000000" pitchFamily="2" charset="0"/>
                <a:cs typeface="CMU Serif Roman" panose="02000603000000000000" pitchFamily="2" charset="0"/>
              </a:rPr>
              <a:t>Erwan Rahis – M2 EIF – AXA GRM - 2020</a:t>
            </a:r>
          </a:p>
        </p:txBody>
      </p:sp>
    </p:spTree>
    <p:extLst>
      <p:ext uri="{BB962C8B-B14F-4D97-AF65-F5344CB8AC3E}">
        <p14:creationId xmlns:p14="http://schemas.microsoft.com/office/powerpoint/2010/main" val="251046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A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0A4DE8A-40CB-8644-8EEF-04531DD8B02B}"/>
              </a:ext>
            </a:extLst>
          </p:cNvPr>
          <p:cNvSpPr/>
          <p:nvPr/>
        </p:nvSpPr>
        <p:spPr>
          <a:xfrm>
            <a:off x="2986604" y="319603"/>
            <a:ext cx="6218792" cy="6218792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D35A7-7D6B-6747-92C5-383CD8C1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90" y="3106711"/>
            <a:ext cx="10409420" cy="644577"/>
          </a:xfrm>
        </p:spPr>
        <p:txBody>
          <a:bodyPr>
            <a:normAutofit/>
          </a:bodyPr>
          <a:lstStyle/>
          <a:p>
            <a:pPr algn="ctr"/>
            <a:r>
              <a:rPr lang="fr-FR" sz="3200" b="1" dirty="0" err="1">
                <a:solidFill>
                  <a:srgbClr val="E0A7A8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Sums</a:t>
            </a:r>
            <a:r>
              <a:rPr lang="fr-FR" sz="3200" b="1" dirty="0">
                <a:solidFill>
                  <a:srgbClr val="E0A7A8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 of </a:t>
            </a:r>
            <a:r>
              <a:rPr lang="fr-FR" sz="3200" b="1" dirty="0" err="1">
                <a:solidFill>
                  <a:srgbClr val="E0A7A8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smooth</a:t>
            </a:r>
            <a:r>
              <a:rPr lang="fr-FR" sz="3200" b="1" dirty="0">
                <a:solidFill>
                  <a:srgbClr val="E0A7A8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fr-FR" sz="3200" b="1" dirty="0" err="1">
                <a:solidFill>
                  <a:srgbClr val="E0A7A8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exponentials</a:t>
            </a:r>
            <a:endParaRPr lang="fr-FR" sz="3200" b="1" dirty="0">
              <a:solidFill>
                <a:srgbClr val="E0A7A8"/>
              </a:solidFill>
              <a:latin typeface="Avenir Next Demi Bold" panose="020B0503020202020204" pitchFamily="34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BF6CD8-44E4-5D43-9D53-B56465A99BDA}"/>
              </a:ext>
            </a:extLst>
          </p:cNvPr>
          <p:cNvSpPr txBox="1">
            <a:spLocks/>
          </p:cNvSpPr>
          <p:nvPr/>
        </p:nvSpPr>
        <p:spPr>
          <a:xfrm>
            <a:off x="2042737" y="1495230"/>
            <a:ext cx="1728000" cy="1728000"/>
          </a:xfrm>
          <a:prstGeom prst="ellipse">
            <a:avLst/>
          </a:prstGeom>
          <a:solidFill>
            <a:srgbClr val="F8FBFD"/>
          </a:solidFill>
          <a:ln w="123825">
            <a:solidFill>
              <a:srgbClr val="E0A7A8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Mortalité infantile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37FF-9D9B-B941-9097-4C88ADCA8801}"/>
              </a:ext>
            </a:extLst>
          </p:cNvPr>
          <p:cNvSpPr txBox="1"/>
          <p:nvPr/>
        </p:nvSpPr>
        <p:spPr>
          <a:xfrm>
            <a:off x="1261792" y="162870"/>
            <a:ext cx="10583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500" b="1" dirty="0">
                <a:solidFill>
                  <a:schemeClr val="bg1"/>
                </a:solidFill>
                <a:latin typeface="Avenir Black" panose="02000503020000020003" pitchFamily="2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3B7C6-DCDB-1543-A07D-8B3E7EE3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433" y="346539"/>
            <a:ext cx="1220153" cy="122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02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A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0A4DE8A-40CB-8644-8EEF-04531DD8B02B}"/>
              </a:ext>
            </a:extLst>
          </p:cNvPr>
          <p:cNvSpPr/>
          <p:nvPr/>
        </p:nvSpPr>
        <p:spPr>
          <a:xfrm>
            <a:off x="2986604" y="319603"/>
            <a:ext cx="6218792" cy="6218792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D35A7-7D6B-6747-92C5-383CD8C1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90" y="3106711"/>
            <a:ext cx="10409420" cy="644577"/>
          </a:xfrm>
        </p:spPr>
        <p:txBody>
          <a:bodyPr>
            <a:normAutofit/>
          </a:bodyPr>
          <a:lstStyle/>
          <a:p>
            <a:pPr algn="ctr"/>
            <a:r>
              <a:rPr lang="fr-FR" sz="3200" b="1" dirty="0" err="1">
                <a:solidFill>
                  <a:srgbClr val="E0A7A8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Sums</a:t>
            </a:r>
            <a:r>
              <a:rPr lang="fr-FR" sz="3200" b="1" dirty="0">
                <a:solidFill>
                  <a:srgbClr val="E0A7A8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 of </a:t>
            </a:r>
            <a:r>
              <a:rPr lang="fr-FR" sz="3200" b="1" dirty="0" err="1">
                <a:solidFill>
                  <a:srgbClr val="E0A7A8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smooth</a:t>
            </a:r>
            <a:r>
              <a:rPr lang="fr-FR" sz="3200" b="1" dirty="0">
                <a:solidFill>
                  <a:srgbClr val="E0A7A8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fr-FR" sz="3200" b="1" dirty="0" err="1">
                <a:solidFill>
                  <a:srgbClr val="E0A7A8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exponentials</a:t>
            </a:r>
            <a:endParaRPr lang="fr-FR" sz="3200" b="1" dirty="0">
              <a:solidFill>
                <a:srgbClr val="E0A7A8"/>
              </a:solidFill>
              <a:latin typeface="Avenir Next Demi Bold" panose="020B0503020202020204" pitchFamily="34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BF6CD8-44E4-5D43-9D53-B56465A99BDA}"/>
              </a:ext>
            </a:extLst>
          </p:cNvPr>
          <p:cNvSpPr txBox="1">
            <a:spLocks/>
          </p:cNvSpPr>
          <p:nvPr/>
        </p:nvSpPr>
        <p:spPr>
          <a:xfrm>
            <a:off x="2042737" y="1495230"/>
            <a:ext cx="1728000" cy="1728000"/>
          </a:xfrm>
          <a:prstGeom prst="ellipse">
            <a:avLst/>
          </a:prstGeom>
          <a:solidFill>
            <a:srgbClr val="F8FBFD"/>
          </a:solidFill>
          <a:ln w="123825">
            <a:solidFill>
              <a:srgbClr val="E0A7A8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Mortalité infantile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37FF-9D9B-B941-9097-4C88ADCA8801}"/>
              </a:ext>
            </a:extLst>
          </p:cNvPr>
          <p:cNvSpPr txBox="1"/>
          <p:nvPr/>
        </p:nvSpPr>
        <p:spPr>
          <a:xfrm>
            <a:off x="1261792" y="162870"/>
            <a:ext cx="10583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500" b="1" dirty="0">
                <a:solidFill>
                  <a:schemeClr val="bg1"/>
                </a:solidFill>
                <a:latin typeface="Avenir Black" panose="02000503020000020003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DA251B-B5C4-2C4E-A365-8B9ADFF0901A}"/>
              </a:ext>
            </a:extLst>
          </p:cNvPr>
          <p:cNvSpPr txBox="1">
            <a:spLocks/>
          </p:cNvSpPr>
          <p:nvPr/>
        </p:nvSpPr>
        <p:spPr>
          <a:xfrm>
            <a:off x="8143905" y="1160918"/>
            <a:ext cx="1728000" cy="1728000"/>
          </a:xfrm>
          <a:prstGeom prst="ellipse">
            <a:avLst/>
          </a:prstGeom>
          <a:solidFill>
            <a:srgbClr val="F8FBFD"/>
          </a:solidFill>
          <a:ln w="123825">
            <a:solidFill>
              <a:srgbClr val="E0A7A8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Mortalité sénescente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F8955-FD45-3D42-BC71-EDE2FFFDD7D1}"/>
              </a:ext>
            </a:extLst>
          </p:cNvPr>
          <p:cNvSpPr txBox="1"/>
          <p:nvPr/>
        </p:nvSpPr>
        <p:spPr>
          <a:xfrm>
            <a:off x="9985073" y="438923"/>
            <a:ext cx="10583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500" b="1" dirty="0">
                <a:solidFill>
                  <a:schemeClr val="bg1"/>
                </a:solidFill>
                <a:latin typeface="Avenir Black" panose="02000503020000020003" pitchFamily="2" charset="0"/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3B7C6-DCDB-1543-A07D-8B3E7EE3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433" y="346539"/>
            <a:ext cx="1220153" cy="1220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3BF672-905E-5446-80D9-DBE93B701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905" y="1968769"/>
            <a:ext cx="1173517" cy="11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15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A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0A4DE8A-40CB-8644-8EEF-04531DD8B02B}"/>
              </a:ext>
            </a:extLst>
          </p:cNvPr>
          <p:cNvSpPr/>
          <p:nvPr/>
        </p:nvSpPr>
        <p:spPr>
          <a:xfrm>
            <a:off x="2986604" y="319603"/>
            <a:ext cx="6218792" cy="6218792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D35A7-7D6B-6747-92C5-383CD8C1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90" y="3106711"/>
            <a:ext cx="10409420" cy="644577"/>
          </a:xfrm>
        </p:spPr>
        <p:txBody>
          <a:bodyPr>
            <a:normAutofit/>
          </a:bodyPr>
          <a:lstStyle/>
          <a:p>
            <a:pPr algn="ctr"/>
            <a:r>
              <a:rPr lang="fr-FR" sz="3200" b="1" dirty="0" err="1">
                <a:solidFill>
                  <a:srgbClr val="E0A7A8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Sums</a:t>
            </a:r>
            <a:r>
              <a:rPr lang="fr-FR" sz="3200" b="1" dirty="0">
                <a:solidFill>
                  <a:srgbClr val="E0A7A8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 of </a:t>
            </a:r>
            <a:r>
              <a:rPr lang="fr-FR" sz="3200" b="1" dirty="0" err="1">
                <a:solidFill>
                  <a:srgbClr val="E0A7A8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smooth</a:t>
            </a:r>
            <a:r>
              <a:rPr lang="fr-FR" sz="3200" b="1" dirty="0">
                <a:solidFill>
                  <a:srgbClr val="E0A7A8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fr-FR" sz="3200" b="1" dirty="0" err="1">
                <a:solidFill>
                  <a:srgbClr val="E0A7A8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exponentials</a:t>
            </a:r>
            <a:endParaRPr lang="fr-FR" sz="3200" b="1" dirty="0">
              <a:solidFill>
                <a:srgbClr val="E0A7A8"/>
              </a:solidFill>
              <a:latin typeface="Avenir Next Demi Bold" panose="020B0503020202020204" pitchFamily="34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BF6CD8-44E4-5D43-9D53-B56465A99BDA}"/>
              </a:ext>
            </a:extLst>
          </p:cNvPr>
          <p:cNvSpPr txBox="1">
            <a:spLocks/>
          </p:cNvSpPr>
          <p:nvPr/>
        </p:nvSpPr>
        <p:spPr>
          <a:xfrm>
            <a:off x="2042737" y="1495230"/>
            <a:ext cx="1728000" cy="1728000"/>
          </a:xfrm>
          <a:prstGeom prst="ellipse">
            <a:avLst/>
          </a:prstGeom>
          <a:solidFill>
            <a:srgbClr val="F8FBFD"/>
          </a:solidFill>
          <a:ln w="123825">
            <a:solidFill>
              <a:srgbClr val="E0A7A8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Mortalité infantile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37FF-9D9B-B941-9097-4C88ADCA8801}"/>
              </a:ext>
            </a:extLst>
          </p:cNvPr>
          <p:cNvSpPr txBox="1"/>
          <p:nvPr/>
        </p:nvSpPr>
        <p:spPr>
          <a:xfrm>
            <a:off x="1261792" y="162870"/>
            <a:ext cx="10583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500" b="1" dirty="0">
                <a:solidFill>
                  <a:schemeClr val="bg1"/>
                </a:solidFill>
                <a:latin typeface="Avenir Black" panose="02000503020000020003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DA251B-B5C4-2C4E-A365-8B9ADFF0901A}"/>
              </a:ext>
            </a:extLst>
          </p:cNvPr>
          <p:cNvSpPr txBox="1">
            <a:spLocks/>
          </p:cNvSpPr>
          <p:nvPr/>
        </p:nvSpPr>
        <p:spPr>
          <a:xfrm>
            <a:off x="8143905" y="1160918"/>
            <a:ext cx="1728000" cy="1728000"/>
          </a:xfrm>
          <a:prstGeom prst="ellipse">
            <a:avLst/>
          </a:prstGeom>
          <a:solidFill>
            <a:srgbClr val="F8FBFD"/>
          </a:solidFill>
          <a:ln w="123825">
            <a:solidFill>
              <a:srgbClr val="E0A7A8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Mortalité sénescente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F8955-FD45-3D42-BC71-EDE2FFFDD7D1}"/>
              </a:ext>
            </a:extLst>
          </p:cNvPr>
          <p:cNvSpPr txBox="1"/>
          <p:nvPr/>
        </p:nvSpPr>
        <p:spPr>
          <a:xfrm>
            <a:off x="9985073" y="438923"/>
            <a:ext cx="10583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500" b="1" dirty="0">
                <a:solidFill>
                  <a:schemeClr val="bg1"/>
                </a:solidFill>
                <a:latin typeface="Avenir Black" panose="02000503020000020003" pitchFamily="2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A7BF36-180A-BB48-BC7E-C297E6A78E96}"/>
              </a:ext>
            </a:extLst>
          </p:cNvPr>
          <p:cNvSpPr txBox="1">
            <a:spLocks/>
          </p:cNvSpPr>
          <p:nvPr/>
        </p:nvSpPr>
        <p:spPr>
          <a:xfrm>
            <a:off x="5124000" y="4812188"/>
            <a:ext cx="1944000" cy="1944000"/>
          </a:xfrm>
          <a:prstGeom prst="ellipse">
            <a:avLst/>
          </a:prstGeom>
          <a:solidFill>
            <a:srgbClr val="F8FBFD"/>
          </a:solidFill>
          <a:ln w="123825">
            <a:solidFill>
              <a:srgbClr val="E0A7A8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Mortalité accidentelle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3B7C6-DCDB-1543-A07D-8B3E7EE3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433" y="346539"/>
            <a:ext cx="1220153" cy="1220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3BF672-905E-5446-80D9-DBE93B701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905" y="1968769"/>
            <a:ext cx="1173517" cy="11735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C2D3E5-00EA-724D-987D-EBEE8B458BAF}"/>
              </a:ext>
            </a:extLst>
          </p:cNvPr>
          <p:cNvSpPr txBox="1"/>
          <p:nvPr/>
        </p:nvSpPr>
        <p:spPr>
          <a:xfrm>
            <a:off x="2457452" y="4779361"/>
            <a:ext cx="10583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500" b="1" dirty="0">
                <a:solidFill>
                  <a:srgbClr val="F8FBFD"/>
                </a:solidFill>
                <a:latin typeface="Avenir Black" panose="02000503020000020003" pitchFamily="2" charset="0"/>
              </a:rPr>
              <a:t>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8CF634-9045-0C48-95F6-2D4FA3F4D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143" y="5149393"/>
            <a:ext cx="1121984" cy="112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97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A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0A4DE8A-40CB-8644-8EEF-04531DD8B02B}"/>
              </a:ext>
            </a:extLst>
          </p:cNvPr>
          <p:cNvSpPr/>
          <p:nvPr/>
        </p:nvSpPr>
        <p:spPr>
          <a:xfrm>
            <a:off x="2986604" y="319603"/>
            <a:ext cx="6218792" cy="621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E37FF-9D9B-B941-9097-4C88ADCA8801}"/>
              </a:ext>
            </a:extLst>
          </p:cNvPr>
          <p:cNvSpPr txBox="1"/>
          <p:nvPr/>
        </p:nvSpPr>
        <p:spPr>
          <a:xfrm>
            <a:off x="1261792" y="162870"/>
            <a:ext cx="10583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500" b="1" dirty="0">
                <a:solidFill>
                  <a:schemeClr val="bg1"/>
                </a:solidFill>
                <a:latin typeface="Avenir Black" panose="02000503020000020003" pitchFamily="2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F8955-FD45-3D42-BC71-EDE2FFFDD7D1}"/>
              </a:ext>
            </a:extLst>
          </p:cNvPr>
          <p:cNvSpPr txBox="1"/>
          <p:nvPr/>
        </p:nvSpPr>
        <p:spPr>
          <a:xfrm>
            <a:off x="9985073" y="438923"/>
            <a:ext cx="10583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500" b="1" dirty="0">
                <a:solidFill>
                  <a:schemeClr val="bg1"/>
                </a:solidFill>
                <a:latin typeface="Avenir Black" panose="02000503020000020003" pitchFamily="2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96BD8C-09E8-2447-ACC3-6AC6FA2FE75A}"/>
              </a:ext>
            </a:extLst>
          </p:cNvPr>
          <p:cNvSpPr txBox="1"/>
          <p:nvPr/>
        </p:nvSpPr>
        <p:spPr>
          <a:xfrm>
            <a:off x="2457452" y="4779361"/>
            <a:ext cx="10583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500" b="1" dirty="0">
                <a:solidFill>
                  <a:srgbClr val="F8FBFD"/>
                </a:solidFill>
                <a:latin typeface="Avenir Black" panose="02000503020000020003" pitchFamily="2" charset="0"/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3B7C6-DCDB-1543-A07D-8B3E7EE3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433" y="346539"/>
            <a:ext cx="1220153" cy="1220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3BF672-905E-5446-80D9-DBE93B701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905" y="1968769"/>
            <a:ext cx="1173517" cy="1173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F9128-632B-1440-AE98-FB14811FD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143" y="5149393"/>
            <a:ext cx="1121984" cy="1121984"/>
          </a:xfrm>
          <a:prstGeom prst="rect">
            <a:avLst/>
          </a:prstGeom>
        </p:spPr>
      </p:pic>
      <p:pic>
        <p:nvPicPr>
          <p:cNvPr id="28" name="Picture 27" descr="A close up of a device&#10;&#10;Description automatically generated">
            <a:extLst>
              <a:ext uri="{FF2B5EF4-FFF2-40B4-BE49-F238E27FC236}">
                <a16:creationId xmlns:a16="http://schemas.microsoft.com/office/drawing/2014/main" id="{0F6E320D-067E-EE4C-8FB0-D83C2AA49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38"/>
          <a:stretch/>
        </p:blipFill>
        <p:spPr>
          <a:xfrm>
            <a:off x="3916180" y="1324105"/>
            <a:ext cx="4359640" cy="420978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A93676-525E-DB45-85DF-DE6140BFFEDF}"/>
              </a:ext>
            </a:extLst>
          </p:cNvPr>
          <p:cNvCxnSpPr>
            <a:cxnSpLocks/>
          </p:cNvCxnSpPr>
          <p:nvPr/>
        </p:nvCxnSpPr>
        <p:spPr>
          <a:xfrm flipV="1">
            <a:off x="3515755" y="4096512"/>
            <a:ext cx="1659749" cy="1512307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4B69F-CAD3-F745-BC5A-9F3BB569FEC3}"/>
              </a:ext>
            </a:extLst>
          </p:cNvPr>
          <p:cNvCxnSpPr>
            <a:cxnSpLocks/>
          </p:cNvCxnSpPr>
          <p:nvPr/>
        </p:nvCxnSpPr>
        <p:spPr>
          <a:xfrm>
            <a:off x="2320095" y="1616723"/>
            <a:ext cx="2197041" cy="2699245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B70AEA-B1E8-6840-836C-F565B54E33EE}"/>
              </a:ext>
            </a:extLst>
          </p:cNvPr>
          <p:cNvCxnSpPr>
            <a:cxnSpLocks/>
          </p:cNvCxnSpPr>
          <p:nvPr/>
        </p:nvCxnSpPr>
        <p:spPr>
          <a:xfrm flipH="1">
            <a:off x="6071616" y="1968769"/>
            <a:ext cx="3681220" cy="1469375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962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0A4DE8A-40CB-8644-8EEF-04531DD8B02B}"/>
              </a:ext>
            </a:extLst>
          </p:cNvPr>
          <p:cNvSpPr/>
          <p:nvPr/>
        </p:nvSpPr>
        <p:spPr>
          <a:xfrm>
            <a:off x="2986604" y="319604"/>
            <a:ext cx="6218792" cy="6218792"/>
          </a:xfrm>
          <a:prstGeom prst="ellipse">
            <a:avLst/>
          </a:prstGeom>
          <a:solidFill>
            <a:srgbClr val="F8F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D35A7-7D6B-6747-92C5-383CD8C1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90" y="3106711"/>
            <a:ext cx="10409420" cy="644577"/>
          </a:xfrm>
        </p:spPr>
        <p:txBody>
          <a:bodyPr>
            <a:normAutofit/>
          </a:bodyPr>
          <a:lstStyle/>
          <a:p>
            <a:pPr algn="ctr"/>
            <a:r>
              <a:rPr lang="fr-FR" sz="3200" b="1" dirty="0">
                <a:solidFill>
                  <a:srgbClr val="F8C471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Étude sur le Maroc et la France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44A47F-E721-D04D-827E-DC43FB379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10" t="27957" r="27117" b="26769"/>
          <a:stretch/>
        </p:blipFill>
        <p:spPr>
          <a:xfrm>
            <a:off x="4440034" y="1665148"/>
            <a:ext cx="1169492" cy="1169492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C4B944-9D5E-A142-8390-268E82DBE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39" t="21738" r="21739" b="21738"/>
          <a:stretch/>
        </p:blipFill>
        <p:spPr>
          <a:xfrm>
            <a:off x="6582476" y="1689427"/>
            <a:ext cx="1169492" cy="1169492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C7A1EB-A751-E44A-B0AA-B4D3F70F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198" y="3882725"/>
            <a:ext cx="1483163" cy="13101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207491-B4A0-EA4E-BAC8-2706DF8E6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025" y="3650423"/>
            <a:ext cx="1547707" cy="154770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55995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BEBF782E-A2A3-4643-B379-5B20AD8D6114}"/>
              </a:ext>
            </a:extLst>
          </p:cNvPr>
          <p:cNvSpPr/>
          <p:nvPr/>
        </p:nvSpPr>
        <p:spPr>
          <a:xfrm>
            <a:off x="2986604" y="319603"/>
            <a:ext cx="6218792" cy="6218792"/>
          </a:xfrm>
          <a:prstGeom prst="ellipse">
            <a:avLst/>
          </a:prstGeom>
          <a:solidFill>
            <a:srgbClr val="F8F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44A47F-E721-D04D-827E-DC43FB379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10" t="27957" r="27117" b="26769"/>
          <a:stretch/>
        </p:blipFill>
        <p:spPr>
          <a:xfrm>
            <a:off x="4592833" y="2808223"/>
            <a:ext cx="1169492" cy="1169492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354E51-14E2-AD4C-9C10-16B9EE40D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39" t="21738" r="21739" b="21738"/>
          <a:stretch/>
        </p:blipFill>
        <p:spPr>
          <a:xfrm>
            <a:off x="6295104" y="2808223"/>
            <a:ext cx="1169492" cy="1169492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B08822-769B-5943-B6D3-7F56E71653A5}"/>
              </a:ext>
            </a:extLst>
          </p:cNvPr>
          <p:cNvSpPr txBox="1"/>
          <p:nvPr/>
        </p:nvSpPr>
        <p:spPr>
          <a:xfrm>
            <a:off x="5306969" y="1831157"/>
            <a:ext cx="1578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F8C471"/>
                </a:solidFill>
                <a:latin typeface="Avenir Next Medium" panose="020B0503020202020204" pitchFamily="34" charset="0"/>
              </a:rPr>
              <a:t>Femmes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1AADFD-9703-8944-B915-EC3C7864A1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54" t="3359" r="9614" b="55244"/>
          <a:stretch/>
        </p:blipFill>
        <p:spPr>
          <a:xfrm>
            <a:off x="8129826" y="1186450"/>
            <a:ext cx="3691960" cy="1812635"/>
          </a:xfrm>
          <a:prstGeom prst="roundRect">
            <a:avLst>
              <a:gd name="adj" fmla="val 5909"/>
            </a:avLst>
          </a:prstGeom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50C48D-30DD-5B43-8E41-5E0F2694FF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36" t="4886" r="14649" b="56951"/>
          <a:stretch/>
        </p:blipFill>
        <p:spPr>
          <a:xfrm>
            <a:off x="319613" y="1148852"/>
            <a:ext cx="3740441" cy="1887832"/>
          </a:xfrm>
          <a:prstGeom prst="roundRect">
            <a:avLst>
              <a:gd name="adj" fmla="val 10959"/>
            </a:avLst>
          </a:prstGeom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8DDD62-B537-A44D-BF1C-AFCE1FC57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43" t="53402" r="9325" b="5201"/>
          <a:stretch/>
        </p:blipFill>
        <p:spPr>
          <a:xfrm>
            <a:off x="8131946" y="3891298"/>
            <a:ext cx="3691960" cy="1812635"/>
          </a:xfrm>
          <a:prstGeom prst="roundRect">
            <a:avLst>
              <a:gd name="adj" fmla="val 5909"/>
            </a:avLst>
          </a:prstGeom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7CC8B9-C9E6-2140-AA48-CEA5E8AACC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39" t="54620" r="15746" b="7217"/>
          <a:stretch/>
        </p:blipFill>
        <p:spPr>
          <a:xfrm>
            <a:off x="368093" y="3865933"/>
            <a:ext cx="3691961" cy="1863363"/>
          </a:xfrm>
          <a:prstGeom prst="roundRect">
            <a:avLst>
              <a:gd name="adj" fmla="val 10959"/>
            </a:avLst>
          </a:prstGeom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99C9AF3-57F3-0A40-8A33-2C20E561E820}"/>
              </a:ext>
            </a:extLst>
          </p:cNvPr>
          <p:cNvSpPr txBox="1"/>
          <p:nvPr/>
        </p:nvSpPr>
        <p:spPr>
          <a:xfrm>
            <a:off x="5298127" y="4504351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F8C471"/>
                </a:solidFill>
                <a:latin typeface="Avenir Next Medium" panose="020B0503020202020204" pitchFamily="34" charset="0"/>
              </a:rPr>
              <a:t>Hommes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5ED964-8257-6447-979C-7E9B00EF5984}"/>
              </a:ext>
            </a:extLst>
          </p:cNvPr>
          <p:cNvSpPr txBox="1"/>
          <p:nvPr/>
        </p:nvSpPr>
        <p:spPr>
          <a:xfrm>
            <a:off x="1451490" y="490300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8FBFD"/>
                </a:solidFill>
                <a:latin typeface="Avenir Next Medium" panose="020B0503020202020204" pitchFamily="34" charset="0"/>
              </a:rPr>
              <a:t>2000 - 2016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EFCA5A-6E7E-754A-9E36-2717B101C7EC}"/>
              </a:ext>
            </a:extLst>
          </p:cNvPr>
          <p:cNvSpPr txBox="1"/>
          <p:nvPr/>
        </p:nvSpPr>
        <p:spPr>
          <a:xfrm>
            <a:off x="9237463" y="490300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8FBFD"/>
                </a:solidFill>
                <a:latin typeface="Avenir Next Medium" panose="020B0503020202020204" pitchFamily="34" charset="0"/>
              </a:rPr>
              <a:t>1960 - 2017</a:t>
            </a:r>
          </a:p>
        </p:txBody>
      </p:sp>
    </p:spTree>
    <p:extLst>
      <p:ext uri="{BB962C8B-B14F-4D97-AF65-F5344CB8AC3E}">
        <p14:creationId xmlns:p14="http://schemas.microsoft.com/office/powerpoint/2010/main" val="1767519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216046DA-4284-6C4C-B7D0-D3BB9D7EB771}"/>
              </a:ext>
            </a:extLst>
          </p:cNvPr>
          <p:cNvSpPr/>
          <p:nvPr/>
        </p:nvSpPr>
        <p:spPr>
          <a:xfrm>
            <a:off x="2974719" y="319603"/>
            <a:ext cx="6218792" cy="6218792"/>
          </a:xfrm>
          <a:prstGeom prst="ellipse">
            <a:avLst/>
          </a:prstGeom>
          <a:solidFill>
            <a:srgbClr val="F8F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44A47F-E721-D04D-827E-DC43FB379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10" t="27957" r="27117" b="26769"/>
          <a:stretch/>
        </p:blipFill>
        <p:spPr>
          <a:xfrm>
            <a:off x="351268" y="2815024"/>
            <a:ext cx="1169492" cy="1169492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354E51-14E2-AD4C-9C10-16B9EE40D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39" t="21738" r="21739" b="21738"/>
          <a:stretch/>
        </p:blipFill>
        <p:spPr>
          <a:xfrm>
            <a:off x="10671240" y="2753149"/>
            <a:ext cx="1169492" cy="1169492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B08822-769B-5943-B6D3-7F56E71653A5}"/>
              </a:ext>
            </a:extLst>
          </p:cNvPr>
          <p:cNvSpPr txBox="1"/>
          <p:nvPr/>
        </p:nvSpPr>
        <p:spPr>
          <a:xfrm>
            <a:off x="5518768" y="2051896"/>
            <a:ext cx="108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8FBFD"/>
                </a:solidFill>
                <a:latin typeface="Avenir Next Medium" panose="020B0503020202020204" pitchFamily="34" charset="0"/>
              </a:rPr>
              <a:t>Femmes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8DD8B-F56F-5741-BEDC-83D5D19CB0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83" t="3277" r="50699" b="70408"/>
          <a:stretch/>
        </p:blipFill>
        <p:spPr>
          <a:xfrm>
            <a:off x="1813998" y="166335"/>
            <a:ext cx="2359414" cy="164621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23212F-D740-D845-BF75-C42867C9B4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79" t="2119" r="50670" b="69420"/>
          <a:stretch/>
        </p:blipFill>
        <p:spPr>
          <a:xfrm>
            <a:off x="8106734" y="166335"/>
            <a:ext cx="2173554" cy="1677036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19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483BDB-B15C-B649-B3A4-B755C6E705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02" t="69741" r="50580" b="3944"/>
          <a:stretch/>
        </p:blipFill>
        <p:spPr>
          <a:xfrm>
            <a:off x="1795012" y="4788781"/>
            <a:ext cx="2359414" cy="164621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EDD95E-B6BF-B542-AB14-B167C30681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83" t="36184" r="50699" b="37501"/>
          <a:stretch/>
        </p:blipFill>
        <p:spPr>
          <a:xfrm>
            <a:off x="1813998" y="2565337"/>
            <a:ext cx="2359414" cy="164621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9C2412-0E02-3042-910F-99B8E16897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64" t="34880" r="50885" b="36659"/>
          <a:stretch/>
        </p:blipFill>
        <p:spPr>
          <a:xfrm>
            <a:off x="8067122" y="2530841"/>
            <a:ext cx="2173554" cy="1723293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19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EE283C-0495-3B4B-8D84-A0AA5F602F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49" t="67749" r="50000" b="3790"/>
          <a:stretch/>
        </p:blipFill>
        <p:spPr>
          <a:xfrm>
            <a:off x="8067122" y="4815102"/>
            <a:ext cx="2173554" cy="1723293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19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9A2743-76A6-B243-8A6F-4E0E644535EE}"/>
              </a:ext>
            </a:extLst>
          </p:cNvPr>
          <p:cNvSpPr txBox="1"/>
          <p:nvPr/>
        </p:nvSpPr>
        <p:spPr>
          <a:xfrm>
            <a:off x="5450988" y="458984"/>
            <a:ext cx="121700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500" b="1" dirty="0">
                <a:solidFill>
                  <a:srgbClr val="F9F2E7"/>
                </a:solidFill>
                <a:latin typeface="Avenir Next Heavy" panose="020B0503020202020204" pitchFamily="34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23B5E4-E1CF-D24F-86B7-B2F8BB108650}"/>
              </a:ext>
            </a:extLst>
          </p:cNvPr>
          <p:cNvSpPr txBox="1"/>
          <p:nvPr/>
        </p:nvSpPr>
        <p:spPr>
          <a:xfrm>
            <a:off x="5434456" y="2726725"/>
            <a:ext cx="121700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500" b="1" dirty="0">
                <a:solidFill>
                  <a:srgbClr val="F9F2E7"/>
                </a:solidFill>
                <a:latin typeface="Avenir Next Heavy" panose="020B0503020202020204" pitchFamily="34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1CF03F-D76E-D249-843D-BED734706B9D}"/>
              </a:ext>
            </a:extLst>
          </p:cNvPr>
          <p:cNvSpPr txBox="1"/>
          <p:nvPr/>
        </p:nvSpPr>
        <p:spPr>
          <a:xfrm>
            <a:off x="5462897" y="4757941"/>
            <a:ext cx="121700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500" b="1" dirty="0">
                <a:solidFill>
                  <a:srgbClr val="F9F2E7"/>
                </a:solidFill>
                <a:latin typeface="Avenir Next Heavy" panose="020B0503020202020204" pitchFamily="34" charset="0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F77407-6AA8-B84F-A00F-86BE541A7587}"/>
              </a:ext>
            </a:extLst>
          </p:cNvPr>
          <p:cNvSpPr txBox="1"/>
          <p:nvPr/>
        </p:nvSpPr>
        <p:spPr>
          <a:xfrm>
            <a:off x="4931267" y="989444"/>
            <a:ext cx="225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rgbClr val="F8C471"/>
                </a:solidFill>
                <a:latin typeface="Avenir Next" panose="020B0503020202020204" pitchFamily="34" charset="0"/>
              </a:rPr>
              <a:t>Mortalité</a:t>
            </a:r>
            <a:r>
              <a:rPr lang="fr-FR" sz="2800" dirty="0">
                <a:solidFill>
                  <a:srgbClr val="F8C471"/>
                </a:solidFill>
                <a:latin typeface="Avenir Next" panose="020B0503020202020204" pitchFamily="34" charset="0"/>
              </a:rPr>
              <a:t> </a:t>
            </a:r>
            <a:r>
              <a:rPr lang="fr-FR" sz="2000" dirty="0">
                <a:solidFill>
                  <a:srgbClr val="F8C471"/>
                </a:solidFill>
                <a:latin typeface="Avenir Next" panose="020B0503020202020204" pitchFamily="34" charset="0"/>
              </a:rPr>
              <a:t>Infantile</a:t>
            </a:r>
            <a:endParaRPr lang="fr-FR" sz="2800" dirty="0">
              <a:solidFill>
                <a:srgbClr val="F8C471"/>
              </a:solidFill>
              <a:latin typeface="Avenir Next" panose="020B05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6082F2-DBC4-EC44-94F8-4B5FEB114E19}"/>
              </a:ext>
            </a:extLst>
          </p:cNvPr>
          <p:cNvSpPr txBox="1"/>
          <p:nvPr/>
        </p:nvSpPr>
        <p:spPr>
          <a:xfrm>
            <a:off x="4743887" y="3228944"/>
            <a:ext cx="2655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rgbClr val="F8C471"/>
                </a:solidFill>
                <a:latin typeface="Avenir Next" panose="020B0503020202020204" pitchFamily="34" charset="0"/>
              </a:rPr>
              <a:t>Mortalité Sénescente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7FA198-924D-7448-8F48-9F806C8CCA72}"/>
              </a:ext>
            </a:extLst>
          </p:cNvPr>
          <p:cNvSpPr txBox="1"/>
          <p:nvPr/>
        </p:nvSpPr>
        <p:spPr>
          <a:xfrm>
            <a:off x="4691692" y="5400160"/>
            <a:ext cx="2759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solidFill>
                  <a:srgbClr val="F8C471"/>
                </a:solidFill>
                <a:latin typeface="Avenir Next" panose="020B0503020202020204" pitchFamily="34" charset="0"/>
              </a:rPr>
              <a:t>Mortalité Accidentelle</a:t>
            </a:r>
          </a:p>
        </p:txBody>
      </p:sp>
    </p:spTree>
    <p:extLst>
      <p:ext uri="{BB962C8B-B14F-4D97-AF65-F5344CB8AC3E}">
        <p14:creationId xmlns:p14="http://schemas.microsoft.com/office/powerpoint/2010/main" val="3836369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6A27E5F5-6F2C-854D-8C5A-B3B8A1498F0A}"/>
              </a:ext>
            </a:extLst>
          </p:cNvPr>
          <p:cNvSpPr/>
          <p:nvPr/>
        </p:nvSpPr>
        <p:spPr>
          <a:xfrm>
            <a:off x="4891285" y="2234568"/>
            <a:ext cx="2315839" cy="2315839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44A47F-E721-D04D-827E-DC43FB379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10" t="27957" r="27117" b="26769"/>
          <a:stretch/>
        </p:blipFill>
        <p:spPr>
          <a:xfrm>
            <a:off x="2575871" y="438920"/>
            <a:ext cx="1000456" cy="1000456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354E51-14E2-AD4C-9C10-16B9EE40D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39" t="21738" r="21739" b="21738"/>
          <a:stretch/>
        </p:blipFill>
        <p:spPr>
          <a:xfrm>
            <a:off x="8629237" y="438920"/>
            <a:ext cx="1000456" cy="1000456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B08822-769B-5943-B6D3-7F56E71653A5}"/>
              </a:ext>
            </a:extLst>
          </p:cNvPr>
          <p:cNvSpPr txBox="1"/>
          <p:nvPr/>
        </p:nvSpPr>
        <p:spPr>
          <a:xfrm>
            <a:off x="5016440" y="2767280"/>
            <a:ext cx="2065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>
                <a:solidFill>
                  <a:srgbClr val="F8C471"/>
                </a:solidFill>
                <a:latin typeface="Avenir Next Demi Bold" panose="020B0503020202020204" pitchFamily="34" charset="0"/>
              </a:rPr>
              <a:t>Améliorations annuelles  moyennes de</a:t>
            </a:r>
          </a:p>
          <a:p>
            <a:pPr algn="ctr"/>
            <a:r>
              <a:rPr lang="fr-FR" sz="1600" b="1" i="1" dirty="0">
                <a:solidFill>
                  <a:srgbClr val="F8C471"/>
                </a:solidFill>
                <a:latin typeface="Avenir Next Demi Bold" panose="020B0503020202020204" pitchFamily="34" charset="0"/>
              </a:rPr>
              <a:t>L’espérance de vie entre 2000 et 2016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F7AB8-8B34-4A42-847F-AAD7F7070672}"/>
              </a:ext>
            </a:extLst>
          </p:cNvPr>
          <p:cNvSpPr txBox="1"/>
          <p:nvPr/>
        </p:nvSpPr>
        <p:spPr>
          <a:xfrm>
            <a:off x="8222867" y="1663268"/>
            <a:ext cx="1693092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500" b="1" dirty="0">
                <a:solidFill>
                  <a:srgbClr val="F8F6DF"/>
                </a:solidFill>
                <a:latin typeface="Avenir Next" panose="020B0503020202020204" pitchFamily="34" charset="0"/>
              </a:rPr>
              <a:t>3</a:t>
            </a:r>
          </a:p>
          <a:p>
            <a:pPr algn="ctr"/>
            <a:r>
              <a:rPr lang="fr-FR" sz="12500" b="1" dirty="0">
                <a:solidFill>
                  <a:srgbClr val="ECE8B5"/>
                </a:solidFill>
                <a:latin typeface="Avenir Next" panose="020B0503020202020204" pitchFamily="34" charset="0"/>
              </a:rPr>
              <a:t>2</a:t>
            </a:r>
          </a:p>
          <a:p>
            <a:pPr algn="ctr"/>
            <a:r>
              <a:rPr lang="fr-FR" sz="3200" dirty="0">
                <a:solidFill>
                  <a:srgbClr val="F8FBFD"/>
                </a:solidFill>
                <a:latin typeface="Avenir Next" panose="020B0503020202020204" pitchFamily="34" charset="0"/>
              </a:rPr>
              <a:t>mois/an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BEDAA1-3153-B949-9410-3CFF9291AA81}"/>
              </a:ext>
            </a:extLst>
          </p:cNvPr>
          <p:cNvSpPr txBox="1"/>
          <p:nvPr/>
        </p:nvSpPr>
        <p:spPr>
          <a:xfrm>
            <a:off x="2229552" y="1586988"/>
            <a:ext cx="1693092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500" b="1" dirty="0">
                <a:solidFill>
                  <a:srgbClr val="F8F6DF"/>
                </a:solidFill>
                <a:latin typeface="Avenir Next" panose="020B0503020202020204" pitchFamily="34" charset="0"/>
              </a:rPr>
              <a:t>9</a:t>
            </a:r>
          </a:p>
          <a:p>
            <a:pPr algn="ctr"/>
            <a:r>
              <a:rPr lang="fr-FR" sz="12500" b="1" dirty="0">
                <a:solidFill>
                  <a:srgbClr val="ECE8B5"/>
                </a:solidFill>
                <a:latin typeface="Avenir Next" panose="020B0503020202020204" pitchFamily="34" charset="0"/>
              </a:rPr>
              <a:t>8</a:t>
            </a:r>
          </a:p>
          <a:p>
            <a:pPr algn="ctr"/>
            <a:r>
              <a:rPr lang="fr-FR" sz="3200" dirty="0">
                <a:solidFill>
                  <a:srgbClr val="F8FBFD"/>
                </a:solidFill>
                <a:latin typeface="Avenir Next" panose="020B0503020202020204" pitchFamily="34" charset="0"/>
              </a:rPr>
              <a:t>mois/an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D9A5DD-CA46-8F49-91EF-9B20AC584543}"/>
              </a:ext>
            </a:extLst>
          </p:cNvPr>
          <p:cNvSpPr txBox="1"/>
          <p:nvPr/>
        </p:nvSpPr>
        <p:spPr>
          <a:xfrm>
            <a:off x="5489458" y="1901749"/>
            <a:ext cx="114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rgbClr val="F8F6DF"/>
                </a:solidFill>
                <a:latin typeface="Avenir Next Medium" panose="020B0503020202020204" pitchFamily="34" charset="0"/>
              </a:rPr>
              <a:t>Hommes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A11539-CC8F-3449-9A89-1023E1E2BCEF}"/>
              </a:ext>
            </a:extLst>
          </p:cNvPr>
          <p:cNvSpPr txBox="1"/>
          <p:nvPr/>
        </p:nvSpPr>
        <p:spPr>
          <a:xfrm>
            <a:off x="5545436" y="4882361"/>
            <a:ext cx="108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rgbClr val="ECE8B5"/>
                </a:solidFill>
                <a:latin typeface="Avenir Next Medium" panose="020B0503020202020204" pitchFamily="34" charset="0"/>
              </a:rPr>
              <a:t>Femmes</a:t>
            </a:r>
          </a:p>
        </p:txBody>
      </p:sp>
    </p:spTree>
    <p:extLst>
      <p:ext uri="{BB962C8B-B14F-4D97-AF65-F5344CB8AC3E}">
        <p14:creationId xmlns:p14="http://schemas.microsoft.com/office/powerpoint/2010/main" val="1818696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3AC402C-C2AE-3446-818F-A2D476273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8" t="6360" r="16085" b="56662"/>
          <a:stretch/>
        </p:blipFill>
        <p:spPr>
          <a:xfrm>
            <a:off x="4884034" y="437889"/>
            <a:ext cx="6769382" cy="2535983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26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27E5F5-6F2C-854D-8C5A-B3B8A1498F0A}"/>
              </a:ext>
            </a:extLst>
          </p:cNvPr>
          <p:cNvSpPr/>
          <p:nvPr/>
        </p:nvSpPr>
        <p:spPr>
          <a:xfrm>
            <a:off x="400719" y="2351871"/>
            <a:ext cx="2141875" cy="2141875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8C47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54E51-14E2-AD4C-9C10-16B9EE40D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39" t="21738" r="21739" b="21738"/>
          <a:stretch/>
        </p:blipFill>
        <p:spPr>
          <a:xfrm>
            <a:off x="3076101" y="1121135"/>
            <a:ext cx="1169492" cy="1169492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B08822-769B-5943-B6D3-7F56E71653A5}"/>
              </a:ext>
            </a:extLst>
          </p:cNvPr>
          <p:cNvSpPr txBox="1"/>
          <p:nvPr/>
        </p:nvSpPr>
        <p:spPr>
          <a:xfrm>
            <a:off x="400718" y="2928442"/>
            <a:ext cx="21418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rgbClr val="F8C471"/>
                </a:solidFill>
                <a:latin typeface="Avenir Next Medium" panose="020B0503020202020204" pitchFamily="34" charset="0"/>
              </a:rPr>
              <a:t>Améliorations de l’espérance de vie provoquées par chaque composante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F3FCC-76BF-404F-A79E-EE0C5EE80F68}"/>
              </a:ext>
            </a:extLst>
          </p:cNvPr>
          <p:cNvSpPr txBox="1"/>
          <p:nvPr/>
        </p:nvSpPr>
        <p:spPr>
          <a:xfrm>
            <a:off x="3161514" y="3282385"/>
            <a:ext cx="108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8FBFD"/>
                </a:solidFill>
                <a:latin typeface="Avenir Next Medium" panose="020B0503020202020204" pitchFamily="34" charset="0"/>
              </a:rPr>
              <a:t>Femmes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89643-6D71-3642-947D-E53F5FA348A4}"/>
              </a:ext>
            </a:extLst>
          </p:cNvPr>
          <p:cNvSpPr txBox="1"/>
          <p:nvPr/>
        </p:nvSpPr>
        <p:spPr>
          <a:xfrm>
            <a:off x="2901381" y="2424062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8FBFD"/>
                </a:solidFill>
                <a:latin typeface="Avenir Next Medium" panose="020B0503020202020204" pitchFamily="34" charset="0"/>
              </a:rPr>
              <a:t>1960 - 2017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9C5D81-69D9-6A48-BED2-A64757258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321" y="3033670"/>
            <a:ext cx="822081" cy="8220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A03221-A56C-704B-A6E5-31514FCA7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6409" y="3033670"/>
            <a:ext cx="790660" cy="79066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3B2A26-5A1C-0045-BBEB-B9751E3CC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9076" y="3060549"/>
            <a:ext cx="755939" cy="7559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D9D57D-E14B-CC46-B4BE-F410D9CCCD22}"/>
              </a:ext>
            </a:extLst>
          </p:cNvPr>
          <p:cNvCxnSpPr>
            <a:cxnSpLocks/>
          </p:cNvCxnSpPr>
          <p:nvPr/>
        </p:nvCxnSpPr>
        <p:spPr>
          <a:xfrm flipH="1" flipV="1">
            <a:off x="6782322" y="2160396"/>
            <a:ext cx="271621" cy="904351"/>
          </a:xfrm>
          <a:prstGeom prst="straightConnector1">
            <a:avLst/>
          </a:prstGeom>
          <a:ln w="22225">
            <a:solidFill>
              <a:schemeClr val="bg2">
                <a:lumMod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6B2185-DC0F-5F45-8049-51E70943CBDC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110369" y="1121136"/>
            <a:ext cx="231370" cy="1912534"/>
          </a:xfrm>
          <a:prstGeom prst="straightConnector1">
            <a:avLst/>
          </a:prstGeom>
          <a:ln w="22225">
            <a:solidFill>
              <a:schemeClr val="bg2">
                <a:lumMod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BE41F5-A6D8-CD4F-9A6E-91BE230398E9}"/>
              </a:ext>
            </a:extLst>
          </p:cNvPr>
          <p:cNvCxnSpPr>
            <a:cxnSpLocks/>
          </p:cNvCxnSpPr>
          <p:nvPr/>
        </p:nvCxnSpPr>
        <p:spPr>
          <a:xfrm flipV="1">
            <a:off x="9445451" y="2451798"/>
            <a:ext cx="351692" cy="612950"/>
          </a:xfrm>
          <a:prstGeom prst="straightConnector1">
            <a:avLst/>
          </a:prstGeom>
          <a:ln w="22225">
            <a:solidFill>
              <a:schemeClr val="bg2">
                <a:lumMod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805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3AC402C-C2AE-3446-818F-A2D476273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8" t="6360" r="16085" b="56662"/>
          <a:stretch/>
        </p:blipFill>
        <p:spPr>
          <a:xfrm>
            <a:off x="4884034" y="437889"/>
            <a:ext cx="6769382" cy="2535983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26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DDD6A0-01EC-614D-9B1E-BCD84C456C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7" t="8887" r="15694" b="54630"/>
          <a:stretch/>
        </p:blipFill>
        <p:spPr>
          <a:xfrm>
            <a:off x="4884034" y="3884127"/>
            <a:ext cx="6769382" cy="2535983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26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27E5F5-6F2C-854D-8C5A-B3B8A1498F0A}"/>
              </a:ext>
            </a:extLst>
          </p:cNvPr>
          <p:cNvSpPr/>
          <p:nvPr/>
        </p:nvSpPr>
        <p:spPr>
          <a:xfrm>
            <a:off x="400719" y="2351871"/>
            <a:ext cx="2141875" cy="2141875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8C47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44A47F-E721-D04D-827E-DC43FB379B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10" t="27957" r="27117" b="26769"/>
          <a:stretch/>
        </p:blipFill>
        <p:spPr>
          <a:xfrm>
            <a:off x="3076101" y="4567373"/>
            <a:ext cx="1169492" cy="1169492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354E51-14E2-AD4C-9C10-16B9EE40D2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739" t="21738" r="21739" b="21738"/>
          <a:stretch/>
        </p:blipFill>
        <p:spPr>
          <a:xfrm>
            <a:off x="3076101" y="1121135"/>
            <a:ext cx="1169492" cy="1169492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B08822-769B-5943-B6D3-7F56E71653A5}"/>
              </a:ext>
            </a:extLst>
          </p:cNvPr>
          <p:cNvSpPr txBox="1"/>
          <p:nvPr/>
        </p:nvSpPr>
        <p:spPr>
          <a:xfrm>
            <a:off x="400718" y="2928442"/>
            <a:ext cx="21418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rgbClr val="F8C471"/>
                </a:solidFill>
                <a:latin typeface="Avenir Next Medium" panose="020B0503020202020204" pitchFamily="34" charset="0"/>
              </a:rPr>
              <a:t>Améliorations de l’espérance de vie provoquées par chaque composante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F3FCC-76BF-404F-A79E-EE0C5EE80F68}"/>
              </a:ext>
            </a:extLst>
          </p:cNvPr>
          <p:cNvSpPr txBox="1"/>
          <p:nvPr/>
        </p:nvSpPr>
        <p:spPr>
          <a:xfrm>
            <a:off x="3161514" y="3282385"/>
            <a:ext cx="108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8FBFD"/>
                </a:solidFill>
                <a:latin typeface="Avenir Next Medium" panose="020B0503020202020204" pitchFamily="34" charset="0"/>
              </a:rPr>
              <a:t>Femmes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89643-6D71-3642-947D-E53F5FA348A4}"/>
              </a:ext>
            </a:extLst>
          </p:cNvPr>
          <p:cNvSpPr txBox="1"/>
          <p:nvPr/>
        </p:nvSpPr>
        <p:spPr>
          <a:xfrm>
            <a:off x="2901381" y="2424062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8FBFD"/>
                </a:solidFill>
                <a:latin typeface="Avenir Next Medium" panose="020B0503020202020204" pitchFamily="34" charset="0"/>
              </a:rPr>
              <a:t>1960 - 2017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6E9307-E7AC-0D49-985A-6E87F06F9364}"/>
              </a:ext>
            </a:extLst>
          </p:cNvPr>
          <p:cNvSpPr txBox="1"/>
          <p:nvPr/>
        </p:nvSpPr>
        <p:spPr>
          <a:xfrm>
            <a:off x="2901381" y="5870475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8FBFD"/>
                </a:solidFill>
                <a:latin typeface="Avenir Next Medium" panose="020B0503020202020204" pitchFamily="34" charset="0"/>
              </a:rPr>
              <a:t>2000 - 2016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9C5D81-69D9-6A48-BED2-A64757258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2321" y="3033670"/>
            <a:ext cx="822081" cy="8220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A03221-A56C-704B-A6E5-31514FCA74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6409" y="3033670"/>
            <a:ext cx="790660" cy="79066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3B2A26-5A1C-0045-BBEB-B9751E3CC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9076" y="3060549"/>
            <a:ext cx="755939" cy="7559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D9D57D-E14B-CC46-B4BE-F410D9CCCD22}"/>
              </a:ext>
            </a:extLst>
          </p:cNvPr>
          <p:cNvCxnSpPr>
            <a:cxnSpLocks/>
          </p:cNvCxnSpPr>
          <p:nvPr/>
        </p:nvCxnSpPr>
        <p:spPr>
          <a:xfrm flipH="1" flipV="1">
            <a:off x="6782322" y="2160396"/>
            <a:ext cx="271621" cy="904351"/>
          </a:xfrm>
          <a:prstGeom prst="straightConnector1">
            <a:avLst/>
          </a:prstGeom>
          <a:ln w="22225">
            <a:solidFill>
              <a:schemeClr val="bg2">
                <a:lumMod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6B2185-DC0F-5F45-8049-51E70943CBDC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110369" y="1121136"/>
            <a:ext cx="231370" cy="1912534"/>
          </a:xfrm>
          <a:prstGeom prst="straightConnector1">
            <a:avLst/>
          </a:prstGeom>
          <a:ln w="22225">
            <a:solidFill>
              <a:schemeClr val="bg2">
                <a:lumMod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BE41F5-A6D8-CD4F-9A6E-91BE230398E9}"/>
              </a:ext>
            </a:extLst>
          </p:cNvPr>
          <p:cNvCxnSpPr>
            <a:cxnSpLocks/>
          </p:cNvCxnSpPr>
          <p:nvPr/>
        </p:nvCxnSpPr>
        <p:spPr>
          <a:xfrm flipV="1">
            <a:off x="9445451" y="2451798"/>
            <a:ext cx="351692" cy="612950"/>
          </a:xfrm>
          <a:prstGeom prst="straightConnector1">
            <a:avLst/>
          </a:prstGeom>
          <a:ln w="22225">
            <a:solidFill>
              <a:schemeClr val="bg2">
                <a:lumMod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6C72FAC-B54F-C34F-B19E-DCE3B0E51F7C}"/>
              </a:ext>
            </a:extLst>
          </p:cNvPr>
          <p:cNvCxnSpPr>
            <a:cxnSpLocks/>
          </p:cNvCxnSpPr>
          <p:nvPr/>
        </p:nvCxnSpPr>
        <p:spPr>
          <a:xfrm flipH="1">
            <a:off x="6274676" y="3909848"/>
            <a:ext cx="772510" cy="1418897"/>
          </a:xfrm>
          <a:prstGeom prst="straightConnector1">
            <a:avLst/>
          </a:prstGeom>
          <a:ln w="22225">
            <a:solidFill>
              <a:schemeClr val="bg2">
                <a:lumMod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539688-9A16-7847-AAC4-D39C4F092D63}"/>
              </a:ext>
            </a:extLst>
          </p:cNvPr>
          <p:cNvCxnSpPr>
            <a:cxnSpLocks/>
          </p:cNvCxnSpPr>
          <p:nvPr/>
        </p:nvCxnSpPr>
        <p:spPr>
          <a:xfrm flipH="1">
            <a:off x="7693572" y="3878317"/>
            <a:ext cx="630621" cy="1040524"/>
          </a:xfrm>
          <a:prstGeom prst="straightConnector1">
            <a:avLst/>
          </a:prstGeom>
          <a:ln w="22225">
            <a:solidFill>
              <a:schemeClr val="bg2">
                <a:lumMod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5578AE-D18E-FB4B-B669-3E8A8EF47870}"/>
              </a:ext>
            </a:extLst>
          </p:cNvPr>
          <p:cNvCxnSpPr>
            <a:cxnSpLocks/>
          </p:cNvCxnSpPr>
          <p:nvPr/>
        </p:nvCxnSpPr>
        <p:spPr>
          <a:xfrm>
            <a:off x="9443546" y="3894083"/>
            <a:ext cx="693682" cy="1781503"/>
          </a:xfrm>
          <a:prstGeom prst="straightConnector1">
            <a:avLst/>
          </a:prstGeom>
          <a:ln w="22225">
            <a:solidFill>
              <a:schemeClr val="bg2">
                <a:lumMod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334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C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0A4DE8A-40CB-8644-8EEF-04531DD8B02B}"/>
              </a:ext>
            </a:extLst>
          </p:cNvPr>
          <p:cNvSpPr/>
          <p:nvPr/>
        </p:nvSpPr>
        <p:spPr>
          <a:xfrm>
            <a:off x="2986604" y="319603"/>
            <a:ext cx="6218792" cy="6218792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D35A7-7D6B-6747-92C5-383CD8C1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90" y="3106711"/>
            <a:ext cx="10409420" cy="644577"/>
          </a:xfrm>
        </p:spPr>
        <p:txBody>
          <a:bodyPr>
            <a:normAutofit/>
          </a:bodyPr>
          <a:lstStyle/>
          <a:p>
            <a:pPr algn="ctr"/>
            <a:r>
              <a:rPr lang="fr-FR" sz="3200" b="1" dirty="0">
                <a:solidFill>
                  <a:srgbClr val="68C690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Analyste risque de longévité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EBE3F-A992-9543-9FB8-8DC9925132FA}"/>
              </a:ext>
            </a:extLst>
          </p:cNvPr>
          <p:cNvSpPr/>
          <p:nvPr/>
        </p:nvSpPr>
        <p:spPr>
          <a:xfrm>
            <a:off x="530870" y="673067"/>
            <a:ext cx="2988000" cy="2988000"/>
          </a:xfrm>
          <a:prstGeom prst="ellipse">
            <a:avLst/>
          </a:prstGeom>
          <a:solidFill>
            <a:srgbClr val="F8FBFD"/>
          </a:solidFill>
          <a:ln w="117475">
            <a:solidFill>
              <a:srgbClr val="68C690"/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Groupe AXA </a:t>
            </a:r>
            <a:r>
              <a:rPr lang="fr-F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  <a:sym typeface="Wingdings" pitchFamily="2" charset="2"/>
              </a:rPr>
              <a:t>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 Direction des risques 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  <a:sym typeface="Wingdings" pitchFamily="2" charset="2"/>
              </a:rPr>
              <a:t>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 Risques Vie </a:t>
            </a:r>
            <a:r>
              <a:rPr lang="fr-F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  <a:sym typeface="Wingdings" pitchFamily="2" charset="2"/>
              </a:rPr>
              <a:t>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 GRM Life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Health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 and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Savings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  <a:sym typeface="Wingdings" pitchFamily="2" charset="2"/>
              </a:rPr>
              <a:t>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 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Equipe retraite fonds de pension et modèle interne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ECBA8-EA6F-1846-9A9E-08EDFB35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293" y="548185"/>
            <a:ext cx="1367021" cy="136702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8928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3AC402C-C2AE-3446-818F-A2D476273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8" t="6360" r="16085" b="56662"/>
          <a:stretch/>
        </p:blipFill>
        <p:spPr>
          <a:xfrm>
            <a:off x="4884034" y="437889"/>
            <a:ext cx="6769382" cy="2535983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26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DDD6A0-01EC-614D-9B1E-BCD84C456C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7" t="8887" r="15694" b="54630"/>
          <a:stretch/>
        </p:blipFill>
        <p:spPr>
          <a:xfrm>
            <a:off x="4884034" y="3884127"/>
            <a:ext cx="6769382" cy="2535983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26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27E5F5-6F2C-854D-8C5A-B3B8A1498F0A}"/>
              </a:ext>
            </a:extLst>
          </p:cNvPr>
          <p:cNvSpPr/>
          <p:nvPr/>
        </p:nvSpPr>
        <p:spPr>
          <a:xfrm>
            <a:off x="400719" y="2351871"/>
            <a:ext cx="2141875" cy="2141875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8C47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44A47F-E721-D04D-827E-DC43FB379B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10" t="27957" r="27117" b="26769"/>
          <a:stretch/>
        </p:blipFill>
        <p:spPr>
          <a:xfrm>
            <a:off x="3076101" y="4567373"/>
            <a:ext cx="1169492" cy="1169492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354E51-14E2-AD4C-9C10-16B9EE40D2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739" t="21738" r="21739" b="21738"/>
          <a:stretch/>
        </p:blipFill>
        <p:spPr>
          <a:xfrm>
            <a:off x="3076101" y="1121135"/>
            <a:ext cx="1169492" cy="1169492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B08822-769B-5943-B6D3-7F56E71653A5}"/>
              </a:ext>
            </a:extLst>
          </p:cNvPr>
          <p:cNvSpPr txBox="1"/>
          <p:nvPr/>
        </p:nvSpPr>
        <p:spPr>
          <a:xfrm>
            <a:off x="400718" y="2928442"/>
            <a:ext cx="21418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rgbClr val="F8C471"/>
                </a:solidFill>
                <a:latin typeface="Avenir Next Medium" panose="020B0503020202020204" pitchFamily="34" charset="0"/>
              </a:rPr>
              <a:t>Améliorations de l’espérance de vie provoquées par chaque composante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F3FCC-76BF-404F-A79E-EE0C5EE80F68}"/>
              </a:ext>
            </a:extLst>
          </p:cNvPr>
          <p:cNvSpPr txBox="1"/>
          <p:nvPr/>
        </p:nvSpPr>
        <p:spPr>
          <a:xfrm>
            <a:off x="3161514" y="3282385"/>
            <a:ext cx="108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8FBFD"/>
                </a:solidFill>
                <a:latin typeface="Avenir Next Medium" panose="020B0503020202020204" pitchFamily="34" charset="0"/>
              </a:rPr>
              <a:t>Femmes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89643-6D71-3642-947D-E53F5FA348A4}"/>
              </a:ext>
            </a:extLst>
          </p:cNvPr>
          <p:cNvSpPr txBox="1"/>
          <p:nvPr/>
        </p:nvSpPr>
        <p:spPr>
          <a:xfrm>
            <a:off x="2901381" y="2424062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8FBFD"/>
                </a:solidFill>
                <a:latin typeface="Avenir Next Medium" panose="020B0503020202020204" pitchFamily="34" charset="0"/>
              </a:rPr>
              <a:t>1960 - 2017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6E9307-E7AC-0D49-985A-6E87F06F9364}"/>
              </a:ext>
            </a:extLst>
          </p:cNvPr>
          <p:cNvSpPr txBox="1"/>
          <p:nvPr/>
        </p:nvSpPr>
        <p:spPr>
          <a:xfrm>
            <a:off x="2901381" y="5870475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8FBFD"/>
                </a:solidFill>
                <a:latin typeface="Avenir Next Medium" panose="020B0503020202020204" pitchFamily="34" charset="0"/>
              </a:rPr>
              <a:t>2000 - 2016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22655B-8B88-7E48-9FCF-3EFDCEC4EA45}"/>
              </a:ext>
            </a:extLst>
          </p:cNvPr>
          <p:cNvSpPr/>
          <p:nvPr/>
        </p:nvSpPr>
        <p:spPr>
          <a:xfrm>
            <a:off x="5941574" y="4220880"/>
            <a:ext cx="1290918" cy="1672259"/>
          </a:xfrm>
          <a:custGeom>
            <a:avLst/>
            <a:gdLst>
              <a:gd name="connsiteX0" fmla="*/ 0 w 1290918"/>
              <a:gd name="connsiteY0" fmla="*/ 836130 h 1672259"/>
              <a:gd name="connsiteX1" fmla="*/ 645459 w 1290918"/>
              <a:gd name="connsiteY1" fmla="*/ 0 h 1672259"/>
              <a:gd name="connsiteX2" fmla="*/ 1290918 w 1290918"/>
              <a:gd name="connsiteY2" fmla="*/ 836130 h 1672259"/>
              <a:gd name="connsiteX3" fmla="*/ 645459 w 1290918"/>
              <a:gd name="connsiteY3" fmla="*/ 1672260 h 1672259"/>
              <a:gd name="connsiteX4" fmla="*/ 0 w 1290918"/>
              <a:gd name="connsiteY4" fmla="*/ 836130 h 16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0918" h="1672259" extrusionOk="0">
                <a:moveTo>
                  <a:pt x="0" y="836130"/>
                </a:moveTo>
                <a:cubicBezTo>
                  <a:pt x="-12344" y="366734"/>
                  <a:pt x="261693" y="10242"/>
                  <a:pt x="645459" y="0"/>
                </a:cubicBezTo>
                <a:cubicBezTo>
                  <a:pt x="1030648" y="6044"/>
                  <a:pt x="1272799" y="374924"/>
                  <a:pt x="1290918" y="836130"/>
                </a:cubicBezTo>
                <a:cubicBezTo>
                  <a:pt x="1271736" y="1316644"/>
                  <a:pt x="990309" y="1736524"/>
                  <a:pt x="645459" y="1672260"/>
                </a:cubicBezTo>
                <a:cubicBezTo>
                  <a:pt x="202266" y="1624816"/>
                  <a:pt x="46625" y="1320190"/>
                  <a:pt x="0" y="836130"/>
                </a:cubicBezTo>
                <a:close/>
              </a:path>
            </a:pathLst>
          </a:custGeom>
          <a:noFill/>
          <a:ln w="63500">
            <a:solidFill>
              <a:srgbClr val="E46F5A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547BA48-5495-4944-A640-8640B2E59F19}"/>
              </a:ext>
            </a:extLst>
          </p:cNvPr>
          <p:cNvSpPr/>
          <p:nvPr/>
        </p:nvSpPr>
        <p:spPr>
          <a:xfrm>
            <a:off x="8478586" y="1121135"/>
            <a:ext cx="1290918" cy="1672259"/>
          </a:xfrm>
          <a:custGeom>
            <a:avLst/>
            <a:gdLst>
              <a:gd name="connsiteX0" fmla="*/ 0 w 1290918"/>
              <a:gd name="connsiteY0" fmla="*/ 836130 h 1672259"/>
              <a:gd name="connsiteX1" fmla="*/ 645459 w 1290918"/>
              <a:gd name="connsiteY1" fmla="*/ 0 h 1672259"/>
              <a:gd name="connsiteX2" fmla="*/ 1290918 w 1290918"/>
              <a:gd name="connsiteY2" fmla="*/ 836130 h 1672259"/>
              <a:gd name="connsiteX3" fmla="*/ 645459 w 1290918"/>
              <a:gd name="connsiteY3" fmla="*/ 1672260 h 1672259"/>
              <a:gd name="connsiteX4" fmla="*/ 0 w 1290918"/>
              <a:gd name="connsiteY4" fmla="*/ 836130 h 167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0918" h="1672259" extrusionOk="0">
                <a:moveTo>
                  <a:pt x="0" y="836130"/>
                </a:moveTo>
                <a:cubicBezTo>
                  <a:pt x="-12344" y="366734"/>
                  <a:pt x="261693" y="10242"/>
                  <a:pt x="645459" y="0"/>
                </a:cubicBezTo>
                <a:cubicBezTo>
                  <a:pt x="1030648" y="6044"/>
                  <a:pt x="1272799" y="374924"/>
                  <a:pt x="1290918" y="836130"/>
                </a:cubicBezTo>
                <a:cubicBezTo>
                  <a:pt x="1271736" y="1316644"/>
                  <a:pt x="990309" y="1736524"/>
                  <a:pt x="645459" y="1672260"/>
                </a:cubicBezTo>
                <a:cubicBezTo>
                  <a:pt x="202266" y="1624816"/>
                  <a:pt x="46625" y="1320190"/>
                  <a:pt x="0" y="836130"/>
                </a:cubicBezTo>
                <a:close/>
              </a:path>
            </a:pathLst>
          </a:custGeom>
          <a:noFill/>
          <a:ln w="63500">
            <a:solidFill>
              <a:srgbClr val="E46F5A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144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C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527B19-EAAF-C044-9D78-2F2C21FEA1E0}"/>
              </a:ext>
            </a:extLst>
          </p:cNvPr>
          <p:cNvCxnSpPr>
            <a:cxnSpLocks/>
          </p:cNvCxnSpPr>
          <p:nvPr/>
        </p:nvCxnSpPr>
        <p:spPr>
          <a:xfrm flipH="1" flipV="1">
            <a:off x="4766789" y="1782154"/>
            <a:ext cx="1347011" cy="1674494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FF2FAE-8DB3-5749-BF93-2B8FFE3DBC9B}"/>
              </a:ext>
            </a:extLst>
          </p:cNvPr>
          <p:cNvCxnSpPr>
            <a:cxnSpLocks/>
          </p:cNvCxnSpPr>
          <p:nvPr/>
        </p:nvCxnSpPr>
        <p:spPr>
          <a:xfrm flipH="1" flipV="1">
            <a:off x="2814918" y="3037753"/>
            <a:ext cx="3244571" cy="407932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7EE20B9-FC8C-C645-8889-5102F478989F}"/>
              </a:ext>
            </a:extLst>
          </p:cNvPr>
          <p:cNvCxnSpPr>
            <a:cxnSpLocks/>
          </p:cNvCxnSpPr>
          <p:nvPr/>
        </p:nvCxnSpPr>
        <p:spPr>
          <a:xfrm flipH="1" flipV="1">
            <a:off x="1308847" y="1407017"/>
            <a:ext cx="4750641" cy="1963795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CBD1A3B-D060-7E40-A480-C7252A0B3CAE}"/>
              </a:ext>
            </a:extLst>
          </p:cNvPr>
          <p:cNvSpPr/>
          <p:nvPr/>
        </p:nvSpPr>
        <p:spPr>
          <a:xfrm>
            <a:off x="1990664" y="1910568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437314-FBF6-6249-8118-351B635FB947}"/>
              </a:ext>
            </a:extLst>
          </p:cNvPr>
          <p:cNvSpPr/>
          <p:nvPr/>
        </p:nvSpPr>
        <p:spPr>
          <a:xfrm>
            <a:off x="3500425" y="303408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83C6D0-918D-C644-B7AC-F5E7D45CB025}"/>
              </a:ext>
            </a:extLst>
          </p:cNvPr>
          <p:cNvSpPr/>
          <p:nvPr/>
        </p:nvSpPr>
        <p:spPr>
          <a:xfrm>
            <a:off x="355712" y="506545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27E5F5-6F2C-854D-8C5A-B3B8A1498F0A}"/>
              </a:ext>
            </a:extLst>
          </p:cNvPr>
          <p:cNvSpPr/>
          <p:nvPr/>
        </p:nvSpPr>
        <p:spPr>
          <a:xfrm>
            <a:off x="4430651" y="1763651"/>
            <a:ext cx="3330697" cy="3330697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A199B2-55C6-6B4D-AD80-F63C9830118C}"/>
              </a:ext>
            </a:extLst>
          </p:cNvPr>
          <p:cNvSpPr txBox="1"/>
          <p:nvPr/>
        </p:nvSpPr>
        <p:spPr>
          <a:xfrm>
            <a:off x="3525502" y="943999"/>
            <a:ext cx="180000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Mise en pratique du SSE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CE100-9DBE-ED48-B727-E8B5E63BC107}"/>
              </a:ext>
            </a:extLst>
          </p:cNvPr>
          <p:cNvSpPr txBox="1"/>
          <p:nvPr/>
        </p:nvSpPr>
        <p:spPr>
          <a:xfrm>
            <a:off x="2001404" y="2538131"/>
            <a:ext cx="1800000" cy="738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Compréhension mathématique du modèle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4AB3A-6848-7348-98C5-F7140CE97CDB}"/>
              </a:ext>
            </a:extLst>
          </p:cNvPr>
          <p:cNvSpPr txBox="1"/>
          <p:nvPr/>
        </p:nvSpPr>
        <p:spPr>
          <a:xfrm>
            <a:off x="366010" y="903341"/>
            <a:ext cx="1800000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Analyse du comportement des composantes de la mortalité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08822-769B-5943-B6D3-7F56E71653A5}"/>
              </a:ext>
            </a:extLst>
          </p:cNvPr>
          <p:cNvSpPr txBox="1"/>
          <p:nvPr/>
        </p:nvSpPr>
        <p:spPr>
          <a:xfrm>
            <a:off x="4731189" y="3253530"/>
            <a:ext cx="2815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A3CCF3"/>
                </a:solidFill>
                <a:latin typeface="Avenir Next" panose="020B0503020202020204" pitchFamily="34" charset="0"/>
              </a:rPr>
              <a:t>CONCLUSIONS</a:t>
            </a:r>
            <a:endParaRPr lang="fr-FR" sz="1600" b="1" dirty="0">
              <a:solidFill>
                <a:srgbClr val="A3CCF3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455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C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527B19-EAAF-C044-9D78-2F2C21FEA1E0}"/>
              </a:ext>
            </a:extLst>
          </p:cNvPr>
          <p:cNvCxnSpPr>
            <a:cxnSpLocks/>
          </p:cNvCxnSpPr>
          <p:nvPr/>
        </p:nvCxnSpPr>
        <p:spPr>
          <a:xfrm flipH="1" flipV="1">
            <a:off x="4766789" y="1782154"/>
            <a:ext cx="1347011" cy="1674494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FF2FAE-8DB3-5749-BF93-2B8FFE3DBC9B}"/>
              </a:ext>
            </a:extLst>
          </p:cNvPr>
          <p:cNvCxnSpPr>
            <a:cxnSpLocks/>
          </p:cNvCxnSpPr>
          <p:nvPr/>
        </p:nvCxnSpPr>
        <p:spPr>
          <a:xfrm flipH="1" flipV="1">
            <a:off x="2814918" y="3037753"/>
            <a:ext cx="3244571" cy="407932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7EE20B9-FC8C-C645-8889-5102F478989F}"/>
              </a:ext>
            </a:extLst>
          </p:cNvPr>
          <p:cNvCxnSpPr>
            <a:cxnSpLocks/>
          </p:cNvCxnSpPr>
          <p:nvPr/>
        </p:nvCxnSpPr>
        <p:spPr>
          <a:xfrm flipH="1" flipV="1">
            <a:off x="1308847" y="1407017"/>
            <a:ext cx="4750641" cy="1963795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60DD38D-4120-694C-BC69-22713FE8F42F}"/>
              </a:ext>
            </a:extLst>
          </p:cNvPr>
          <p:cNvCxnSpPr>
            <a:cxnSpLocks/>
          </p:cNvCxnSpPr>
          <p:nvPr/>
        </p:nvCxnSpPr>
        <p:spPr>
          <a:xfrm flipV="1">
            <a:off x="6047977" y="1411694"/>
            <a:ext cx="2338902" cy="2033990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5A2C11-0D03-9A43-93CB-0DB1AC83B91F}"/>
              </a:ext>
            </a:extLst>
          </p:cNvPr>
          <p:cNvCxnSpPr>
            <a:cxnSpLocks/>
          </p:cNvCxnSpPr>
          <p:nvPr/>
        </p:nvCxnSpPr>
        <p:spPr>
          <a:xfrm flipV="1">
            <a:off x="6042828" y="2435526"/>
            <a:ext cx="4406893" cy="957893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67A5B730-7775-7946-8DC4-812C4D8B3445}"/>
              </a:ext>
            </a:extLst>
          </p:cNvPr>
          <p:cNvSpPr/>
          <p:nvPr/>
        </p:nvSpPr>
        <p:spPr>
          <a:xfrm>
            <a:off x="7460811" y="506545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E345156-CD03-284D-AA08-6DB900D6B95C}"/>
              </a:ext>
            </a:extLst>
          </p:cNvPr>
          <p:cNvSpPr/>
          <p:nvPr/>
        </p:nvSpPr>
        <p:spPr>
          <a:xfrm>
            <a:off x="9544572" y="1407017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BD1A3B-D060-7E40-A480-C7252A0B3CAE}"/>
              </a:ext>
            </a:extLst>
          </p:cNvPr>
          <p:cNvSpPr/>
          <p:nvPr/>
        </p:nvSpPr>
        <p:spPr>
          <a:xfrm>
            <a:off x="1990664" y="1910568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437314-FBF6-6249-8118-351B635FB947}"/>
              </a:ext>
            </a:extLst>
          </p:cNvPr>
          <p:cNvSpPr/>
          <p:nvPr/>
        </p:nvSpPr>
        <p:spPr>
          <a:xfrm>
            <a:off x="3500425" y="303408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83C6D0-918D-C644-B7AC-F5E7D45CB025}"/>
              </a:ext>
            </a:extLst>
          </p:cNvPr>
          <p:cNvSpPr/>
          <p:nvPr/>
        </p:nvSpPr>
        <p:spPr>
          <a:xfrm>
            <a:off x="355712" y="506545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27E5F5-6F2C-854D-8C5A-B3B8A1498F0A}"/>
              </a:ext>
            </a:extLst>
          </p:cNvPr>
          <p:cNvSpPr/>
          <p:nvPr/>
        </p:nvSpPr>
        <p:spPr>
          <a:xfrm>
            <a:off x="4430651" y="1763651"/>
            <a:ext cx="3330697" cy="3330697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A199B2-55C6-6B4D-AD80-F63C9830118C}"/>
              </a:ext>
            </a:extLst>
          </p:cNvPr>
          <p:cNvSpPr txBox="1"/>
          <p:nvPr/>
        </p:nvSpPr>
        <p:spPr>
          <a:xfrm>
            <a:off x="3525502" y="943999"/>
            <a:ext cx="180000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Mise en pratique du SSE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CE100-9DBE-ED48-B727-E8B5E63BC107}"/>
              </a:ext>
            </a:extLst>
          </p:cNvPr>
          <p:cNvSpPr txBox="1"/>
          <p:nvPr/>
        </p:nvSpPr>
        <p:spPr>
          <a:xfrm>
            <a:off x="2001404" y="2538131"/>
            <a:ext cx="1800000" cy="738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Compréhension mathématique du modèle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4AB3A-6848-7348-98C5-F7140CE97CDB}"/>
              </a:ext>
            </a:extLst>
          </p:cNvPr>
          <p:cNvSpPr txBox="1"/>
          <p:nvPr/>
        </p:nvSpPr>
        <p:spPr>
          <a:xfrm>
            <a:off x="366010" y="903341"/>
            <a:ext cx="1800000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Analyse du comportement des composantes de la mortalité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DCBCB-4DFC-F045-AA8A-F6BBC65DE51A}"/>
              </a:ext>
            </a:extLst>
          </p:cNvPr>
          <p:cNvSpPr txBox="1"/>
          <p:nvPr/>
        </p:nvSpPr>
        <p:spPr>
          <a:xfrm>
            <a:off x="9549721" y="1942834"/>
            <a:ext cx="1800000" cy="738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Réflexion sur les projections possibles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C645C-C849-1746-A018-AC7FFBDB6B8F}"/>
              </a:ext>
            </a:extLst>
          </p:cNvPr>
          <p:cNvSpPr txBox="1"/>
          <p:nvPr/>
        </p:nvSpPr>
        <p:spPr>
          <a:xfrm>
            <a:off x="7486879" y="1043489"/>
            <a:ext cx="1800000" cy="738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Études supplémentaires sur la robustesse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08822-769B-5943-B6D3-7F56E71653A5}"/>
              </a:ext>
            </a:extLst>
          </p:cNvPr>
          <p:cNvSpPr txBox="1"/>
          <p:nvPr/>
        </p:nvSpPr>
        <p:spPr>
          <a:xfrm>
            <a:off x="4731189" y="3253530"/>
            <a:ext cx="2815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A3CCF3"/>
                </a:solidFill>
                <a:latin typeface="Avenir Next" panose="020B0503020202020204" pitchFamily="34" charset="0"/>
              </a:rPr>
              <a:t>CONCLUSIONS</a:t>
            </a:r>
            <a:endParaRPr lang="fr-FR" sz="1600" b="1" dirty="0">
              <a:solidFill>
                <a:srgbClr val="A3CCF3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753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C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527B19-EAAF-C044-9D78-2F2C21FEA1E0}"/>
              </a:ext>
            </a:extLst>
          </p:cNvPr>
          <p:cNvCxnSpPr>
            <a:cxnSpLocks/>
          </p:cNvCxnSpPr>
          <p:nvPr/>
        </p:nvCxnSpPr>
        <p:spPr>
          <a:xfrm flipH="1" flipV="1">
            <a:off x="4766789" y="1782154"/>
            <a:ext cx="1347011" cy="1674494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FF2FAE-8DB3-5749-BF93-2B8FFE3DBC9B}"/>
              </a:ext>
            </a:extLst>
          </p:cNvPr>
          <p:cNvCxnSpPr>
            <a:cxnSpLocks/>
          </p:cNvCxnSpPr>
          <p:nvPr/>
        </p:nvCxnSpPr>
        <p:spPr>
          <a:xfrm flipH="1" flipV="1">
            <a:off x="2814918" y="3037753"/>
            <a:ext cx="3244571" cy="407932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7EE20B9-FC8C-C645-8889-5102F478989F}"/>
              </a:ext>
            </a:extLst>
          </p:cNvPr>
          <p:cNvCxnSpPr>
            <a:cxnSpLocks/>
          </p:cNvCxnSpPr>
          <p:nvPr/>
        </p:nvCxnSpPr>
        <p:spPr>
          <a:xfrm flipH="1" flipV="1">
            <a:off x="1308847" y="1407017"/>
            <a:ext cx="4750641" cy="1963795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9D06EF1-6895-0649-88F5-5F9F9BC000B9}"/>
              </a:ext>
            </a:extLst>
          </p:cNvPr>
          <p:cNvCxnSpPr>
            <a:cxnSpLocks/>
          </p:cNvCxnSpPr>
          <p:nvPr/>
        </p:nvCxnSpPr>
        <p:spPr>
          <a:xfrm flipH="1">
            <a:off x="1159496" y="3445684"/>
            <a:ext cx="4899993" cy="552575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2B2003-FE95-F84A-A409-3DFBC0CD4769}"/>
              </a:ext>
            </a:extLst>
          </p:cNvPr>
          <p:cNvCxnSpPr>
            <a:cxnSpLocks/>
          </p:cNvCxnSpPr>
          <p:nvPr/>
        </p:nvCxnSpPr>
        <p:spPr>
          <a:xfrm flipH="1">
            <a:off x="1159496" y="3422808"/>
            <a:ext cx="4936504" cy="2531851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254100-79F8-254E-B69A-3118993A59F1}"/>
              </a:ext>
            </a:extLst>
          </p:cNvPr>
          <p:cNvCxnSpPr>
            <a:cxnSpLocks/>
          </p:cNvCxnSpPr>
          <p:nvPr/>
        </p:nvCxnSpPr>
        <p:spPr>
          <a:xfrm flipH="1">
            <a:off x="3800962" y="3497680"/>
            <a:ext cx="2247015" cy="2071281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60DD38D-4120-694C-BC69-22713FE8F42F}"/>
              </a:ext>
            </a:extLst>
          </p:cNvPr>
          <p:cNvCxnSpPr>
            <a:cxnSpLocks/>
          </p:cNvCxnSpPr>
          <p:nvPr/>
        </p:nvCxnSpPr>
        <p:spPr>
          <a:xfrm flipV="1">
            <a:off x="6047977" y="1411694"/>
            <a:ext cx="2338902" cy="2033990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5A2C11-0D03-9A43-93CB-0DB1AC83B91F}"/>
              </a:ext>
            </a:extLst>
          </p:cNvPr>
          <p:cNvCxnSpPr>
            <a:cxnSpLocks/>
          </p:cNvCxnSpPr>
          <p:nvPr/>
        </p:nvCxnSpPr>
        <p:spPr>
          <a:xfrm flipV="1">
            <a:off x="6042828" y="2435526"/>
            <a:ext cx="4406893" cy="957893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A45051D-BBC8-154B-A9F7-88A1D7058824}"/>
              </a:ext>
            </a:extLst>
          </p:cNvPr>
          <p:cNvSpPr/>
          <p:nvPr/>
        </p:nvSpPr>
        <p:spPr>
          <a:xfrm>
            <a:off x="2956491" y="4632548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0682602-F2C2-C249-AEBF-B7A3F658C46C}"/>
              </a:ext>
            </a:extLst>
          </p:cNvPr>
          <p:cNvSpPr/>
          <p:nvPr/>
        </p:nvSpPr>
        <p:spPr>
          <a:xfrm>
            <a:off x="268118" y="4970935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5308124-D897-7849-A68F-FD85EF284E2A}"/>
              </a:ext>
            </a:extLst>
          </p:cNvPr>
          <p:cNvSpPr/>
          <p:nvPr/>
        </p:nvSpPr>
        <p:spPr>
          <a:xfrm>
            <a:off x="268118" y="3037753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A5B730-7775-7946-8DC4-812C4D8B3445}"/>
              </a:ext>
            </a:extLst>
          </p:cNvPr>
          <p:cNvSpPr/>
          <p:nvPr/>
        </p:nvSpPr>
        <p:spPr>
          <a:xfrm>
            <a:off x="7460811" y="506545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E345156-CD03-284D-AA08-6DB900D6B95C}"/>
              </a:ext>
            </a:extLst>
          </p:cNvPr>
          <p:cNvSpPr/>
          <p:nvPr/>
        </p:nvSpPr>
        <p:spPr>
          <a:xfrm>
            <a:off x="9544572" y="1407017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BD1A3B-D060-7E40-A480-C7252A0B3CAE}"/>
              </a:ext>
            </a:extLst>
          </p:cNvPr>
          <p:cNvSpPr/>
          <p:nvPr/>
        </p:nvSpPr>
        <p:spPr>
          <a:xfrm>
            <a:off x="1990664" y="1910568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437314-FBF6-6249-8118-351B635FB947}"/>
              </a:ext>
            </a:extLst>
          </p:cNvPr>
          <p:cNvSpPr/>
          <p:nvPr/>
        </p:nvSpPr>
        <p:spPr>
          <a:xfrm>
            <a:off x="3500425" y="303408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83C6D0-918D-C644-B7AC-F5E7D45CB025}"/>
              </a:ext>
            </a:extLst>
          </p:cNvPr>
          <p:cNvSpPr/>
          <p:nvPr/>
        </p:nvSpPr>
        <p:spPr>
          <a:xfrm>
            <a:off x="355712" y="506545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27E5F5-6F2C-854D-8C5A-B3B8A1498F0A}"/>
              </a:ext>
            </a:extLst>
          </p:cNvPr>
          <p:cNvSpPr/>
          <p:nvPr/>
        </p:nvSpPr>
        <p:spPr>
          <a:xfrm>
            <a:off x="4430651" y="1763651"/>
            <a:ext cx="3330697" cy="3330697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A199B2-55C6-6B4D-AD80-F63C9830118C}"/>
              </a:ext>
            </a:extLst>
          </p:cNvPr>
          <p:cNvSpPr txBox="1"/>
          <p:nvPr/>
        </p:nvSpPr>
        <p:spPr>
          <a:xfrm>
            <a:off x="3525502" y="943999"/>
            <a:ext cx="180000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Mise en pratique du SSE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CE100-9DBE-ED48-B727-E8B5E63BC107}"/>
              </a:ext>
            </a:extLst>
          </p:cNvPr>
          <p:cNvSpPr txBox="1"/>
          <p:nvPr/>
        </p:nvSpPr>
        <p:spPr>
          <a:xfrm>
            <a:off x="2001404" y="2538131"/>
            <a:ext cx="1800000" cy="738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Compréhension mathématique du modèle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4AB3A-6848-7348-98C5-F7140CE97CDB}"/>
              </a:ext>
            </a:extLst>
          </p:cNvPr>
          <p:cNvSpPr txBox="1"/>
          <p:nvPr/>
        </p:nvSpPr>
        <p:spPr>
          <a:xfrm>
            <a:off x="366010" y="903341"/>
            <a:ext cx="1800000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Analyse du comportement des composantes de la mortalité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DCBCB-4DFC-F045-AA8A-F6BBC65DE51A}"/>
              </a:ext>
            </a:extLst>
          </p:cNvPr>
          <p:cNvSpPr txBox="1"/>
          <p:nvPr/>
        </p:nvSpPr>
        <p:spPr>
          <a:xfrm>
            <a:off x="9549721" y="1942834"/>
            <a:ext cx="1800000" cy="738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Réflexion sur les projections possibles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C645C-C849-1746-A018-AC7FFBDB6B8F}"/>
              </a:ext>
            </a:extLst>
          </p:cNvPr>
          <p:cNvSpPr txBox="1"/>
          <p:nvPr/>
        </p:nvSpPr>
        <p:spPr>
          <a:xfrm>
            <a:off x="7486879" y="1043489"/>
            <a:ext cx="1800000" cy="738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Études supplémentaires sur la robustesse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16FE6D-0630-D14C-9387-0033E716AEF3}"/>
              </a:ext>
            </a:extLst>
          </p:cNvPr>
          <p:cNvSpPr txBox="1"/>
          <p:nvPr/>
        </p:nvSpPr>
        <p:spPr>
          <a:xfrm>
            <a:off x="235987" y="3822793"/>
            <a:ext cx="1800000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Programmation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DB6F7E-6E94-8149-9706-B30DF35D421F}"/>
              </a:ext>
            </a:extLst>
          </p:cNvPr>
          <p:cNvSpPr txBox="1"/>
          <p:nvPr/>
        </p:nvSpPr>
        <p:spPr>
          <a:xfrm>
            <a:off x="259496" y="5667623"/>
            <a:ext cx="180000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Analyse de modèles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66AAF0-4ECC-7F4F-8F0E-DC0C35AA1364}"/>
              </a:ext>
            </a:extLst>
          </p:cNvPr>
          <p:cNvSpPr txBox="1"/>
          <p:nvPr/>
        </p:nvSpPr>
        <p:spPr>
          <a:xfrm>
            <a:off x="2975411" y="5168365"/>
            <a:ext cx="1800000" cy="738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Découverte du sujet de la longévité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08822-769B-5943-B6D3-7F56E71653A5}"/>
              </a:ext>
            </a:extLst>
          </p:cNvPr>
          <p:cNvSpPr txBox="1"/>
          <p:nvPr/>
        </p:nvSpPr>
        <p:spPr>
          <a:xfrm>
            <a:off x="4731189" y="3253530"/>
            <a:ext cx="2815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A3CCF3"/>
                </a:solidFill>
                <a:latin typeface="Avenir Next" panose="020B0503020202020204" pitchFamily="34" charset="0"/>
              </a:rPr>
              <a:t>CONCLUSIONS</a:t>
            </a:r>
            <a:endParaRPr lang="fr-FR" sz="1600" b="1" dirty="0">
              <a:solidFill>
                <a:srgbClr val="A3CCF3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239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C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976EA37-DA6B-CE41-B5A5-F2E0AF3ECFA4}"/>
              </a:ext>
            </a:extLst>
          </p:cNvPr>
          <p:cNvCxnSpPr>
            <a:cxnSpLocks/>
          </p:cNvCxnSpPr>
          <p:nvPr/>
        </p:nvCxnSpPr>
        <p:spPr>
          <a:xfrm>
            <a:off x="6034206" y="3403689"/>
            <a:ext cx="4867938" cy="1243954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527B19-EAAF-C044-9D78-2F2C21FEA1E0}"/>
              </a:ext>
            </a:extLst>
          </p:cNvPr>
          <p:cNvCxnSpPr>
            <a:cxnSpLocks/>
          </p:cNvCxnSpPr>
          <p:nvPr/>
        </p:nvCxnSpPr>
        <p:spPr>
          <a:xfrm flipH="1" flipV="1">
            <a:off x="4766789" y="1782154"/>
            <a:ext cx="1347011" cy="1674494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FF2FAE-8DB3-5749-BF93-2B8FFE3DBC9B}"/>
              </a:ext>
            </a:extLst>
          </p:cNvPr>
          <p:cNvCxnSpPr>
            <a:cxnSpLocks/>
          </p:cNvCxnSpPr>
          <p:nvPr/>
        </p:nvCxnSpPr>
        <p:spPr>
          <a:xfrm flipH="1" flipV="1">
            <a:off x="2814918" y="3037753"/>
            <a:ext cx="3244571" cy="407932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7EE20B9-FC8C-C645-8889-5102F478989F}"/>
              </a:ext>
            </a:extLst>
          </p:cNvPr>
          <p:cNvCxnSpPr>
            <a:cxnSpLocks/>
          </p:cNvCxnSpPr>
          <p:nvPr/>
        </p:nvCxnSpPr>
        <p:spPr>
          <a:xfrm flipH="1" flipV="1">
            <a:off x="1308847" y="1407017"/>
            <a:ext cx="4750641" cy="1963795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9D06EF1-6895-0649-88F5-5F9F9BC000B9}"/>
              </a:ext>
            </a:extLst>
          </p:cNvPr>
          <p:cNvCxnSpPr>
            <a:cxnSpLocks/>
          </p:cNvCxnSpPr>
          <p:nvPr/>
        </p:nvCxnSpPr>
        <p:spPr>
          <a:xfrm flipH="1">
            <a:off x="1159496" y="3445684"/>
            <a:ext cx="4899993" cy="552575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2B2003-FE95-F84A-A409-3DFBC0CD4769}"/>
              </a:ext>
            </a:extLst>
          </p:cNvPr>
          <p:cNvCxnSpPr>
            <a:cxnSpLocks/>
          </p:cNvCxnSpPr>
          <p:nvPr/>
        </p:nvCxnSpPr>
        <p:spPr>
          <a:xfrm flipH="1">
            <a:off x="1159496" y="3422808"/>
            <a:ext cx="4936504" cy="2531851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254100-79F8-254E-B69A-3118993A59F1}"/>
              </a:ext>
            </a:extLst>
          </p:cNvPr>
          <p:cNvCxnSpPr>
            <a:cxnSpLocks/>
          </p:cNvCxnSpPr>
          <p:nvPr/>
        </p:nvCxnSpPr>
        <p:spPr>
          <a:xfrm flipH="1">
            <a:off x="3800962" y="3497680"/>
            <a:ext cx="2247015" cy="2071281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60DD38D-4120-694C-BC69-22713FE8F42F}"/>
              </a:ext>
            </a:extLst>
          </p:cNvPr>
          <p:cNvCxnSpPr>
            <a:cxnSpLocks/>
          </p:cNvCxnSpPr>
          <p:nvPr/>
        </p:nvCxnSpPr>
        <p:spPr>
          <a:xfrm flipV="1">
            <a:off x="6047977" y="1411694"/>
            <a:ext cx="2338902" cy="2033990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5A2C11-0D03-9A43-93CB-0DB1AC83B91F}"/>
              </a:ext>
            </a:extLst>
          </p:cNvPr>
          <p:cNvCxnSpPr>
            <a:cxnSpLocks/>
          </p:cNvCxnSpPr>
          <p:nvPr/>
        </p:nvCxnSpPr>
        <p:spPr>
          <a:xfrm flipV="1">
            <a:off x="6042828" y="2435526"/>
            <a:ext cx="4406893" cy="957893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A45051D-BBC8-154B-A9F7-88A1D7058824}"/>
              </a:ext>
            </a:extLst>
          </p:cNvPr>
          <p:cNvSpPr/>
          <p:nvPr/>
        </p:nvSpPr>
        <p:spPr>
          <a:xfrm>
            <a:off x="2956491" y="4632548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0682602-F2C2-C249-AEBF-B7A3F658C46C}"/>
              </a:ext>
            </a:extLst>
          </p:cNvPr>
          <p:cNvSpPr/>
          <p:nvPr/>
        </p:nvSpPr>
        <p:spPr>
          <a:xfrm>
            <a:off x="268118" y="4970935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5308124-D897-7849-A68F-FD85EF284E2A}"/>
              </a:ext>
            </a:extLst>
          </p:cNvPr>
          <p:cNvSpPr/>
          <p:nvPr/>
        </p:nvSpPr>
        <p:spPr>
          <a:xfrm>
            <a:off x="268118" y="3037753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A5B730-7775-7946-8DC4-812C4D8B3445}"/>
              </a:ext>
            </a:extLst>
          </p:cNvPr>
          <p:cNvSpPr/>
          <p:nvPr/>
        </p:nvSpPr>
        <p:spPr>
          <a:xfrm>
            <a:off x="7460811" y="506545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E345156-CD03-284D-AA08-6DB900D6B95C}"/>
              </a:ext>
            </a:extLst>
          </p:cNvPr>
          <p:cNvSpPr/>
          <p:nvPr/>
        </p:nvSpPr>
        <p:spPr>
          <a:xfrm>
            <a:off x="9544572" y="1407017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BD1A3B-D060-7E40-A480-C7252A0B3CAE}"/>
              </a:ext>
            </a:extLst>
          </p:cNvPr>
          <p:cNvSpPr/>
          <p:nvPr/>
        </p:nvSpPr>
        <p:spPr>
          <a:xfrm>
            <a:off x="1990664" y="1910568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437314-FBF6-6249-8118-351B635FB947}"/>
              </a:ext>
            </a:extLst>
          </p:cNvPr>
          <p:cNvSpPr/>
          <p:nvPr/>
        </p:nvSpPr>
        <p:spPr>
          <a:xfrm>
            <a:off x="3500425" y="303408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83C6D0-918D-C644-B7AC-F5E7D45CB025}"/>
              </a:ext>
            </a:extLst>
          </p:cNvPr>
          <p:cNvSpPr/>
          <p:nvPr/>
        </p:nvSpPr>
        <p:spPr>
          <a:xfrm>
            <a:off x="355712" y="506545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27E5F5-6F2C-854D-8C5A-B3B8A1498F0A}"/>
              </a:ext>
            </a:extLst>
          </p:cNvPr>
          <p:cNvSpPr/>
          <p:nvPr/>
        </p:nvSpPr>
        <p:spPr>
          <a:xfrm>
            <a:off x="4430651" y="1763651"/>
            <a:ext cx="3330697" cy="3330697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A199B2-55C6-6B4D-AD80-F63C9830118C}"/>
              </a:ext>
            </a:extLst>
          </p:cNvPr>
          <p:cNvSpPr txBox="1"/>
          <p:nvPr/>
        </p:nvSpPr>
        <p:spPr>
          <a:xfrm>
            <a:off x="3525502" y="943999"/>
            <a:ext cx="180000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Mise en pratique du SSE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CE100-9DBE-ED48-B727-E8B5E63BC107}"/>
              </a:ext>
            </a:extLst>
          </p:cNvPr>
          <p:cNvSpPr txBox="1"/>
          <p:nvPr/>
        </p:nvSpPr>
        <p:spPr>
          <a:xfrm>
            <a:off x="2001404" y="2538131"/>
            <a:ext cx="1800000" cy="738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Compréhension mathématique du modèle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4AB3A-6848-7348-98C5-F7140CE97CDB}"/>
              </a:ext>
            </a:extLst>
          </p:cNvPr>
          <p:cNvSpPr txBox="1"/>
          <p:nvPr/>
        </p:nvSpPr>
        <p:spPr>
          <a:xfrm>
            <a:off x="366010" y="903341"/>
            <a:ext cx="1800000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Analyse du comportement des composantes de la mortalité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DCBCB-4DFC-F045-AA8A-F6BBC65DE51A}"/>
              </a:ext>
            </a:extLst>
          </p:cNvPr>
          <p:cNvSpPr txBox="1"/>
          <p:nvPr/>
        </p:nvSpPr>
        <p:spPr>
          <a:xfrm>
            <a:off x="9549721" y="1942834"/>
            <a:ext cx="1800000" cy="738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Réflexion sur les projections possibles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C645C-C849-1746-A018-AC7FFBDB6B8F}"/>
              </a:ext>
            </a:extLst>
          </p:cNvPr>
          <p:cNvSpPr txBox="1"/>
          <p:nvPr/>
        </p:nvSpPr>
        <p:spPr>
          <a:xfrm>
            <a:off x="7486879" y="1043489"/>
            <a:ext cx="1800000" cy="738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Études supplémentaires sur la robustesse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16FE6D-0630-D14C-9387-0033E716AEF3}"/>
              </a:ext>
            </a:extLst>
          </p:cNvPr>
          <p:cNvSpPr txBox="1"/>
          <p:nvPr/>
        </p:nvSpPr>
        <p:spPr>
          <a:xfrm>
            <a:off x="235987" y="3822793"/>
            <a:ext cx="1800000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Programmation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DB6F7E-6E94-8149-9706-B30DF35D421F}"/>
              </a:ext>
            </a:extLst>
          </p:cNvPr>
          <p:cNvSpPr txBox="1"/>
          <p:nvPr/>
        </p:nvSpPr>
        <p:spPr>
          <a:xfrm>
            <a:off x="259496" y="5667623"/>
            <a:ext cx="180000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Analyse de modèles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66AAF0-4ECC-7F4F-8F0E-DC0C35AA1364}"/>
              </a:ext>
            </a:extLst>
          </p:cNvPr>
          <p:cNvSpPr txBox="1"/>
          <p:nvPr/>
        </p:nvSpPr>
        <p:spPr>
          <a:xfrm>
            <a:off x="2975411" y="5168364"/>
            <a:ext cx="1800000" cy="738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Découverte du sujet de la longévité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08822-769B-5943-B6D3-7F56E71653A5}"/>
              </a:ext>
            </a:extLst>
          </p:cNvPr>
          <p:cNvSpPr txBox="1"/>
          <p:nvPr/>
        </p:nvSpPr>
        <p:spPr>
          <a:xfrm>
            <a:off x="4731189" y="3253530"/>
            <a:ext cx="2815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A3CCF3"/>
                </a:solidFill>
                <a:latin typeface="Avenir Next" panose="020B0503020202020204" pitchFamily="34" charset="0"/>
              </a:rPr>
              <a:t>CONCLUSIONS</a:t>
            </a:r>
            <a:endParaRPr lang="fr-FR" sz="1600" b="1" dirty="0">
              <a:solidFill>
                <a:srgbClr val="A3CCF3"/>
              </a:solidFill>
              <a:latin typeface="Avenir Next" panose="020B0503020202020204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3D57178-3956-4848-88C8-DC4462B63F11}"/>
              </a:ext>
            </a:extLst>
          </p:cNvPr>
          <p:cNvCxnSpPr>
            <a:cxnSpLocks/>
          </p:cNvCxnSpPr>
          <p:nvPr/>
        </p:nvCxnSpPr>
        <p:spPr>
          <a:xfrm>
            <a:off x="6042828" y="3795237"/>
            <a:ext cx="2755315" cy="2094347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6C98B74-C89D-154F-A379-417A22D76755}"/>
              </a:ext>
            </a:extLst>
          </p:cNvPr>
          <p:cNvSpPr/>
          <p:nvPr/>
        </p:nvSpPr>
        <p:spPr>
          <a:xfrm>
            <a:off x="7892994" y="4861074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CF44CF-7061-AD4E-A151-590524E36D58}"/>
              </a:ext>
            </a:extLst>
          </p:cNvPr>
          <p:cNvSpPr txBox="1"/>
          <p:nvPr/>
        </p:nvSpPr>
        <p:spPr>
          <a:xfrm>
            <a:off x="7898143" y="5612334"/>
            <a:ext cx="1800000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400" dirty="0">
                <a:solidFill>
                  <a:srgbClr val="A3CCF3"/>
                </a:solidFill>
                <a:latin typeface="Avenir Next Medium" panose="020B0503020202020204" pitchFamily="34" charset="0"/>
              </a:rPr>
              <a:t>Autonomie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BE21099-ADA5-7946-8773-D0F49488C2D7}"/>
              </a:ext>
            </a:extLst>
          </p:cNvPr>
          <p:cNvSpPr/>
          <p:nvPr/>
        </p:nvSpPr>
        <p:spPr>
          <a:xfrm>
            <a:off x="9996995" y="3619133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A3CCF3"/>
                </a:solidFill>
                <a:latin typeface="Avenir Next Medium" panose="020B0503020202020204" pitchFamily="34" charset="0"/>
              </a:rPr>
              <a:t>Rigueur</a:t>
            </a:r>
          </a:p>
        </p:txBody>
      </p:sp>
    </p:spTree>
    <p:extLst>
      <p:ext uri="{BB962C8B-B14F-4D97-AF65-F5344CB8AC3E}">
        <p14:creationId xmlns:p14="http://schemas.microsoft.com/office/powerpoint/2010/main" val="1276476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C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976EA37-DA6B-CE41-B5A5-F2E0AF3ECFA4}"/>
              </a:ext>
            </a:extLst>
          </p:cNvPr>
          <p:cNvCxnSpPr>
            <a:cxnSpLocks/>
          </p:cNvCxnSpPr>
          <p:nvPr/>
        </p:nvCxnSpPr>
        <p:spPr>
          <a:xfrm>
            <a:off x="6034206" y="3403689"/>
            <a:ext cx="4867938" cy="1243954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527B19-EAAF-C044-9D78-2F2C21FEA1E0}"/>
              </a:ext>
            </a:extLst>
          </p:cNvPr>
          <p:cNvCxnSpPr>
            <a:cxnSpLocks/>
          </p:cNvCxnSpPr>
          <p:nvPr/>
        </p:nvCxnSpPr>
        <p:spPr>
          <a:xfrm flipH="1" flipV="1">
            <a:off x="4766789" y="1782154"/>
            <a:ext cx="1347011" cy="1674494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FF2FAE-8DB3-5749-BF93-2B8FFE3DBC9B}"/>
              </a:ext>
            </a:extLst>
          </p:cNvPr>
          <p:cNvCxnSpPr>
            <a:cxnSpLocks/>
          </p:cNvCxnSpPr>
          <p:nvPr/>
        </p:nvCxnSpPr>
        <p:spPr>
          <a:xfrm flipH="1" flipV="1">
            <a:off x="2814918" y="3037753"/>
            <a:ext cx="3244571" cy="407932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7EE20B9-FC8C-C645-8889-5102F478989F}"/>
              </a:ext>
            </a:extLst>
          </p:cNvPr>
          <p:cNvCxnSpPr>
            <a:cxnSpLocks/>
          </p:cNvCxnSpPr>
          <p:nvPr/>
        </p:nvCxnSpPr>
        <p:spPr>
          <a:xfrm flipH="1" flipV="1">
            <a:off x="1308847" y="1407017"/>
            <a:ext cx="4750641" cy="1963795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9D06EF1-6895-0649-88F5-5F9F9BC000B9}"/>
              </a:ext>
            </a:extLst>
          </p:cNvPr>
          <p:cNvCxnSpPr>
            <a:cxnSpLocks/>
          </p:cNvCxnSpPr>
          <p:nvPr/>
        </p:nvCxnSpPr>
        <p:spPr>
          <a:xfrm flipH="1">
            <a:off x="1159496" y="3445684"/>
            <a:ext cx="4899993" cy="552575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2B2003-FE95-F84A-A409-3DFBC0CD4769}"/>
              </a:ext>
            </a:extLst>
          </p:cNvPr>
          <p:cNvCxnSpPr>
            <a:cxnSpLocks/>
          </p:cNvCxnSpPr>
          <p:nvPr/>
        </p:nvCxnSpPr>
        <p:spPr>
          <a:xfrm flipH="1">
            <a:off x="1159496" y="3422808"/>
            <a:ext cx="4936504" cy="2531851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254100-79F8-254E-B69A-3118993A59F1}"/>
              </a:ext>
            </a:extLst>
          </p:cNvPr>
          <p:cNvCxnSpPr>
            <a:cxnSpLocks/>
          </p:cNvCxnSpPr>
          <p:nvPr/>
        </p:nvCxnSpPr>
        <p:spPr>
          <a:xfrm flipH="1">
            <a:off x="3800962" y="3497680"/>
            <a:ext cx="2247015" cy="2071281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60DD38D-4120-694C-BC69-22713FE8F42F}"/>
              </a:ext>
            </a:extLst>
          </p:cNvPr>
          <p:cNvCxnSpPr>
            <a:cxnSpLocks/>
          </p:cNvCxnSpPr>
          <p:nvPr/>
        </p:nvCxnSpPr>
        <p:spPr>
          <a:xfrm flipV="1">
            <a:off x="6047977" y="1411694"/>
            <a:ext cx="2338902" cy="2033990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5A2C11-0D03-9A43-93CB-0DB1AC83B91F}"/>
              </a:ext>
            </a:extLst>
          </p:cNvPr>
          <p:cNvCxnSpPr>
            <a:cxnSpLocks/>
          </p:cNvCxnSpPr>
          <p:nvPr/>
        </p:nvCxnSpPr>
        <p:spPr>
          <a:xfrm flipV="1">
            <a:off x="6042828" y="2435526"/>
            <a:ext cx="4406893" cy="957893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A45051D-BBC8-154B-A9F7-88A1D7058824}"/>
              </a:ext>
            </a:extLst>
          </p:cNvPr>
          <p:cNvSpPr/>
          <p:nvPr/>
        </p:nvSpPr>
        <p:spPr>
          <a:xfrm>
            <a:off x="2956491" y="4632548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0682602-F2C2-C249-AEBF-B7A3F658C46C}"/>
              </a:ext>
            </a:extLst>
          </p:cNvPr>
          <p:cNvSpPr/>
          <p:nvPr/>
        </p:nvSpPr>
        <p:spPr>
          <a:xfrm>
            <a:off x="268118" y="4970935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5308124-D897-7849-A68F-FD85EF284E2A}"/>
              </a:ext>
            </a:extLst>
          </p:cNvPr>
          <p:cNvSpPr/>
          <p:nvPr/>
        </p:nvSpPr>
        <p:spPr>
          <a:xfrm>
            <a:off x="268118" y="3037753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A5B730-7775-7946-8DC4-812C4D8B3445}"/>
              </a:ext>
            </a:extLst>
          </p:cNvPr>
          <p:cNvSpPr/>
          <p:nvPr/>
        </p:nvSpPr>
        <p:spPr>
          <a:xfrm>
            <a:off x="7460811" y="506545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E345156-CD03-284D-AA08-6DB900D6B95C}"/>
              </a:ext>
            </a:extLst>
          </p:cNvPr>
          <p:cNvSpPr/>
          <p:nvPr/>
        </p:nvSpPr>
        <p:spPr>
          <a:xfrm>
            <a:off x="9544572" y="1407017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BD1A3B-D060-7E40-A480-C7252A0B3CAE}"/>
              </a:ext>
            </a:extLst>
          </p:cNvPr>
          <p:cNvSpPr/>
          <p:nvPr/>
        </p:nvSpPr>
        <p:spPr>
          <a:xfrm>
            <a:off x="1990664" y="1910568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4437314-FBF6-6249-8118-351B635FB947}"/>
              </a:ext>
            </a:extLst>
          </p:cNvPr>
          <p:cNvSpPr/>
          <p:nvPr/>
        </p:nvSpPr>
        <p:spPr>
          <a:xfrm>
            <a:off x="3500425" y="303408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83C6D0-918D-C644-B7AC-F5E7D45CB025}"/>
              </a:ext>
            </a:extLst>
          </p:cNvPr>
          <p:cNvSpPr/>
          <p:nvPr/>
        </p:nvSpPr>
        <p:spPr>
          <a:xfrm>
            <a:off x="355712" y="506545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27E5F5-6F2C-854D-8C5A-B3B8A1498F0A}"/>
              </a:ext>
            </a:extLst>
          </p:cNvPr>
          <p:cNvSpPr/>
          <p:nvPr/>
        </p:nvSpPr>
        <p:spPr>
          <a:xfrm>
            <a:off x="4430651" y="1763651"/>
            <a:ext cx="3330697" cy="3330697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08822-769B-5943-B6D3-7F56E71653A5}"/>
              </a:ext>
            </a:extLst>
          </p:cNvPr>
          <p:cNvSpPr txBox="1"/>
          <p:nvPr/>
        </p:nvSpPr>
        <p:spPr>
          <a:xfrm>
            <a:off x="4731189" y="3253530"/>
            <a:ext cx="2815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rgbClr val="A3CCF3"/>
                </a:solidFill>
                <a:latin typeface="Avenir Next" panose="020B0503020202020204" pitchFamily="34" charset="0"/>
              </a:rPr>
              <a:t>MERCI</a:t>
            </a:r>
            <a:endParaRPr lang="fr-FR" sz="2800" b="1" dirty="0">
              <a:solidFill>
                <a:srgbClr val="A3CCF3"/>
              </a:solidFill>
              <a:latin typeface="Avenir Next" panose="020B0503020202020204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3D57178-3956-4848-88C8-DC4462B63F11}"/>
              </a:ext>
            </a:extLst>
          </p:cNvPr>
          <p:cNvCxnSpPr>
            <a:cxnSpLocks/>
          </p:cNvCxnSpPr>
          <p:nvPr/>
        </p:nvCxnSpPr>
        <p:spPr>
          <a:xfrm>
            <a:off x="6042828" y="3795237"/>
            <a:ext cx="2755315" cy="2094347"/>
          </a:xfrm>
          <a:prstGeom prst="line">
            <a:avLst/>
          </a:prstGeom>
          <a:ln w="117475">
            <a:solidFill>
              <a:srgbClr val="F8F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6C98B74-C89D-154F-A379-417A22D76755}"/>
              </a:ext>
            </a:extLst>
          </p:cNvPr>
          <p:cNvSpPr/>
          <p:nvPr/>
        </p:nvSpPr>
        <p:spPr>
          <a:xfrm>
            <a:off x="7892994" y="4861074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BE21099-ADA5-7946-8773-D0F49488C2D7}"/>
              </a:ext>
            </a:extLst>
          </p:cNvPr>
          <p:cNvSpPr/>
          <p:nvPr/>
        </p:nvSpPr>
        <p:spPr>
          <a:xfrm>
            <a:off x="9996995" y="3619133"/>
            <a:ext cx="1810298" cy="1810298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rgbClr val="A3CCF3"/>
              </a:solidFill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72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C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0A4DE8A-40CB-8644-8EEF-04531DD8B02B}"/>
              </a:ext>
            </a:extLst>
          </p:cNvPr>
          <p:cNvSpPr/>
          <p:nvPr/>
        </p:nvSpPr>
        <p:spPr>
          <a:xfrm>
            <a:off x="2986604" y="319603"/>
            <a:ext cx="6218792" cy="6218792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D35A7-7D6B-6747-92C5-383CD8C1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90" y="3106711"/>
            <a:ext cx="10409420" cy="644577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fr-FR" sz="3200" b="1" dirty="0">
                <a:solidFill>
                  <a:srgbClr val="68C690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Analyste risque de longévité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EBE3F-A992-9543-9FB8-8DC9925132FA}"/>
              </a:ext>
            </a:extLst>
          </p:cNvPr>
          <p:cNvSpPr/>
          <p:nvPr/>
        </p:nvSpPr>
        <p:spPr>
          <a:xfrm>
            <a:off x="530870" y="673067"/>
            <a:ext cx="2988000" cy="2988000"/>
          </a:xfrm>
          <a:prstGeom prst="ellipse">
            <a:avLst/>
          </a:prstGeom>
          <a:solidFill>
            <a:srgbClr val="F8FBFD"/>
          </a:solidFill>
          <a:ln w="117475">
            <a:solidFill>
              <a:srgbClr val="68C690"/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Groupe AXA </a:t>
            </a:r>
            <a:r>
              <a:rPr lang="fr-F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  <a:sym typeface="Wingdings" pitchFamily="2" charset="2"/>
              </a:rPr>
              <a:t>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 Direction des risques 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  <a:sym typeface="Wingdings" pitchFamily="2" charset="2"/>
              </a:rPr>
              <a:t>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 Risques Vie </a:t>
            </a:r>
            <a:r>
              <a:rPr lang="fr-F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  <a:sym typeface="Wingdings" pitchFamily="2" charset="2"/>
              </a:rPr>
              <a:t>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 GRM Life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Health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 and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Savings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  <a:sym typeface="Wingdings" pitchFamily="2" charset="2"/>
              </a:rPr>
              <a:t>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 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Equipe retraite fonds de pension et modèle interne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ECBA8-EA6F-1846-9A9E-08EDFB35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293" y="548185"/>
            <a:ext cx="1367021" cy="1367021"/>
          </a:xfrm>
          <a:prstGeom prst="ellipse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FA6574E-A307-9644-81B7-7757CBE84D29}"/>
              </a:ext>
            </a:extLst>
          </p:cNvPr>
          <p:cNvGrpSpPr/>
          <p:nvPr/>
        </p:nvGrpSpPr>
        <p:grpSpPr>
          <a:xfrm>
            <a:off x="7683688" y="144741"/>
            <a:ext cx="2806688" cy="2554714"/>
            <a:chOff x="7874090" y="128075"/>
            <a:chExt cx="2806688" cy="25547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90F4E3-881C-9944-AE22-B87FB1CC75D0}"/>
                </a:ext>
              </a:extLst>
            </p:cNvPr>
            <p:cNvSpPr txBox="1"/>
            <p:nvPr/>
          </p:nvSpPr>
          <p:spPr>
            <a:xfrm>
              <a:off x="8517269" y="128075"/>
              <a:ext cx="2163509" cy="2207240"/>
            </a:xfrm>
            <a:prstGeom prst="ellipse">
              <a:avLst/>
            </a:prstGeom>
            <a:solidFill>
              <a:srgbClr val="F8FBFD"/>
            </a:solidFill>
            <a:ln w="123825">
              <a:solidFill>
                <a:srgbClr val="68C69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" panose="020B0503020202020204" pitchFamily="34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Solvabilité II</a:t>
              </a:r>
            </a:p>
            <a:p>
              <a:pPr algn="ctr"/>
              <a:r>
                <a:rPr lang="fr-F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" panose="020B0503020202020204" pitchFamily="34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Contexte réglementaire dans lequel la compagnie évolue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119E39-5236-AF4D-B328-BB7EE78A2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666" t="3280" r="18666" b="5076"/>
            <a:stretch/>
          </p:blipFill>
          <p:spPr>
            <a:xfrm>
              <a:off x="7874090" y="1429992"/>
              <a:ext cx="1286358" cy="1252797"/>
            </a:xfrm>
            <a:prstGeom prst="ellipse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56562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C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0A4DE8A-40CB-8644-8EEF-04531DD8B02B}"/>
              </a:ext>
            </a:extLst>
          </p:cNvPr>
          <p:cNvSpPr/>
          <p:nvPr/>
        </p:nvSpPr>
        <p:spPr>
          <a:xfrm>
            <a:off x="2986604" y="319603"/>
            <a:ext cx="6218792" cy="6218792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D35A7-7D6B-6747-92C5-383CD8C1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90" y="3106711"/>
            <a:ext cx="10409420" cy="644577"/>
          </a:xfrm>
        </p:spPr>
        <p:txBody>
          <a:bodyPr>
            <a:normAutofit/>
          </a:bodyPr>
          <a:lstStyle/>
          <a:p>
            <a:pPr algn="ctr"/>
            <a:r>
              <a:rPr lang="fr-FR" sz="3200" b="1" dirty="0">
                <a:solidFill>
                  <a:srgbClr val="68C690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Analyste risque de longévité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EBE3F-A992-9543-9FB8-8DC9925132FA}"/>
              </a:ext>
            </a:extLst>
          </p:cNvPr>
          <p:cNvSpPr/>
          <p:nvPr/>
        </p:nvSpPr>
        <p:spPr>
          <a:xfrm>
            <a:off x="530870" y="673067"/>
            <a:ext cx="2988000" cy="2988000"/>
          </a:xfrm>
          <a:prstGeom prst="ellipse">
            <a:avLst/>
          </a:prstGeom>
          <a:solidFill>
            <a:srgbClr val="F8FBFD"/>
          </a:solidFill>
          <a:ln w="117475">
            <a:solidFill>
              <a:srgbClr val="68C690"/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Groupe AXA </a:t>
            </a:r>
            <a:r>
              <a:rPr lang="fr-F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  <a:sym typeface="Wingdings" pitchFamily="2" charset="2"/>
              </a:rPr>
              <a:t>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 Direction des risques 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  <a:sym typeface="Wingdings" pitchFamily="2" charset="2"/>
              </a:rPr>
              <a:t>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 Risques Vie </a:t>
            </a:r>
            <a:r>
              <a:rPr lang="fr-F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  <a:sym typeface="Wingdings" pitchFamily="2" charset="2"/>
              </a:rPr>
              <a:t>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 GRM Life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Health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 and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Savings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  <a:sym typeface="Wingdings" pitchFamily="2" charset="2"/>
              </a:rPr>
              <a:t>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 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Equipe retraite fonds de pension et modèle interne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ECBA8-EA6F-1846-9A9E-08EDFB35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293" y="548185"/>
            <a:ext cx="1367021" cy="1367021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0F4E3-881C-9944-AE22-B87FB1CC75D0}"/>
              </a:ext>
            </a:extLst>
          </p:cNvPr>
          <p:cNvSpPr txBox="1"/>
          <p:nvPr/>
        </p:nvSpPr>
        <p:spPr>
          <a:xfrm>
            <a:off x="8326867" y="144741"/>
            <a:ext cx="2163509" cy="2207240"/>
          </a:xfrm>
          <a:prstGeom prst="ellipse">
            <a:avLst/>
          </a:prstGeom>
          <a:solidFill>
            <a:srgbClr val="F8FBFD"/>
          </a:solidFill>
          <a:ln w="123825">
            <a:solidFill>
              <a:srgbClr val="68C6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Solvabilité II</a:t>
            </a:r>
          </a:p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Contexte réglementaire dans lequel la compagnie évolue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E72F7-5682-6A43-83AF-CDFC2E3E1AE3}"/>
              </a:ext>
            </a:extLst>
          </p:cNvPr>
          <p:cNvSpPr txBox="1">
            <a:spLocks/>
          </p:cNvSpPr>
          <p:nvPr/>
        </p:nvSpPr>
        <p:spPr>
          <a:xfrm>
            <a:off x="7198105" y="4473562"/>
            <a:ext cx="2160000" cy="2160000"/>
          </a:xfrm>
          <a:prstGeom prst="ellipse">
            <a:avLst/>
          </a:prstGeom>
          <a:solidFill>
            <a:srgbClr val="F8FBFD"/>
          </a:solidFill>
          <a:ln w="123825">
            <a:solidFill>
              <a:srgbClr val="68C69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Risk </a:t>
            </a:r>
            <a:r>
              <a:rPr lang="fr-FR" sz="16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Appetite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Framework  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exposition du groupe au risque de longévité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8741C-43D8-E64C-995A-0F463738E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340" y="4631011"/>
            <a:ext cx="1303312" cy="13033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8E566E-42CD-6246-8996-DFB710D12D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66" t="3280" r="18666" b="5076"/>
          <a:stretch/>
        </p:blipFill>
        <p:spPr>
          <a:xfrm>
            <a:off x="7683688" y="1446658"/>
            <a:ext cx="1286358" cy="1252797"/>
          </a:xfrm>
          <a:prstGeom prst="ellipse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0872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C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0A4DE8A-40CB-8644-8EEF-04531DD8B02B}"/>
              </a:ext>
            </a:extLst>
          </p:cNvPr>
          <p:cNvSpPr/>
          <p:nvPr/>
        </p:nvSpPr>
        <p:spPr>
          <a:xfrm>
            <a:off x="2986604" y="319603"/>
            <a:ext cx="6218792" cy="6218792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D35A7-7D6B-6747-92C5-383CD8C1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90" y="3106711"/>
            <a:ext cx="10409420" cy="644577"/>
          </a:xfrm>
        </p:spPr>
        <p:txBody>
          <a:bodyPr>
            <a:normAutofit/>
          </a:bodyPr>
          <a:lstStyle/>
          <a:p>
            <a:pPr algn="ctr"/>
            <a:r>
              <a:rPr lang="fr-FR" sz="3200" b="1" dirty="0">
                <a:solidFill>
                  <a:srgbClr val="68C690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Analyste risque de longévité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EBE3F-A992-9543-9FB8-8DC9925132FA}"/>
              </a:ext>
            </a:extLst>
          </p:cNvPr>
          <p:cNvSpPr/>
          <p:nvPr/>
        </p:nvSpPr>
        <p:spPr>
          <a:xfrm>
            <a:off x="530870" y="673067"/>
            <a:ext cx="2988000" cy="2988000"/>
          </a:xfrm>
          <a:prstGeom prst="ellipse">
            <a:avLst/>
          </a:prstGeom>
          <a:solidFill>
            <a:srgbClr val="F8FBFD"/>
          </a:solidFill>
          <a:ln w="117475">
            <a:solidFill>
              <a:srgbClr val="68C690"/>
            </a:solidFill>
          </a:ln>
        </p:spPr>
        <p:txBody>
          <a:bodyPr wrap="square" anchor="ctr" anchorCtr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Groupe AXA </a:t>
            </a:r>
            <a:r>
              <a:rPr lang="fr-F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  <a:sym typeface="Wingdings" pitchFamily="2" charset="2"/>
              </a:rPr>
              <a:t>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 Direction des risques 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  <a:sym typeface="Wingdings" pitchFamily="2" charset="2"/>
              </a:rPr>
              <a:t>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 Risques Vie </a:t>
            </a:r>
            <a:r>
              <a:rPr lang="fr-F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  <a:sym typeface="Wingdings" pitchFamily="2" charset="2"/>
              </a:rPr>
              <a:t>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 GRM Life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Health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 and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Savings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  <a:sym typeface="Wingdings" pitchFamily="2" charset="2"/>
              </a:rPr>
              <a:t>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 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Source Sans Pro" panose="020B0503030403020204" pitchFamily="34" charset="0"/>
                <a:cs typeface="CMU Serif Roman" panose="02000603000000000000" pitchFamily="2" charset="0"/>
              </a:rPr>
              <a:t>Equipe retraite fonds de pension et modèle interne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ECBA8-EA6F-1846-9A9E-08EDFB35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293" y="548185"/>
            <a:ext cx="1367021" cy="1367021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0F4E3-881C-9944-AE22-B87FB1CC75D0}"/>
              </a:ext>
            </a:extLst>
          </p:cNvPr>
          <p:cNvSpPr txBox="1"/>
          <p:nvPr/>
        </p:nvSpPr>
        <p:spPr>
          <a:xfrm>
            <a:off x="8326867" y="144741"/>
            <a:ext cx="2163509" cy="2207240"/>
          </a:xfrm>
          <a:prstGeom prst="ellipse">
            <a:avLst/>
          </a:prstGeom>
          <a:solidFill>
            <a:srgbClr val="F8FBFD"/>
          </a:solidFill>
          <a:ln w="123825">
            <a:solidFill>
              <a:srgbClr val="68C6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Solvabilité II</a:t>
            </a:r>
          </a:p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Contexte réglementaire dans lequel la compagnie évolue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E72F7-5682-6A43-83AF-CDFC2E3E1AE3}"/>
              </a:ext>
            </a:extLst>
          </p:cNvPr>
          <p:cNvSpPr txBox="1">
            <a:spLocks/>
          </p:cNvSpPr>
          <p:nvPr/>
        </p:nvSpPr>
        <p:spPr>
          <a:xfrm>
            <a:off x="7198105" y="4473562"/>
            <a:ext cx="2160000" cy="2160000"/>
          </a:xfrm>
          <a:prstGeom prst="ellipse">
            <a:avLst/>
          </a:prstGeom>
          <a:solidFill>
            <a:srgbClr val="F8FBFD"/>
          </a:solidFill>
          <a:ln w="123825">
            <a:solidFill>
              <a:srgbClr val="68C69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Risk </a:t>
            </a:r>
            <a:r>
              <a:rPr lang="fr-FR" sz="16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Appetite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Framework  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exposition du groupe au risque de longévité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6A148C-0AE0-3645-903C-136678CBA795}"/>
              </a:ext>
            </a:extLst>
          </p:cNvPr>
          <p:cNvSpPr txBox="1">
            <a:spLocks/>
          </p:cNvSpPr>
          <p:nvPr/>
        </p:nvSpPr>
        <p:spPr>
          <a:xfrm>
            <a:off x="2708267" y="4859447"/>
            <a:ext cx="1872000" cy="1872000"/>
          </a:xfrm>
          <a:prstGeom prst="ellipse">
            <a:avLst/>
          </a:prstGeom>
          <a:solidFill>
            <a:srgbClr val="F8FBFD"/>
          </a:solidFill>
          <a:ln w="123825">
            <a:solidFill>
              <a:srgbClr val="68C69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La longévité dans les pays émergents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D06D4-56E7-0246-BD0E-719F98BD2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348" y="4953135"/>
            <a:ext cx="1303312" cy="1303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8741C-43D8-E64C-995A-0F463738E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340" y="4631011"/>
            <a:ext cx="1303312" cy="1303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D95E98-BB84-D142-B30C-7491B0C4B6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66" t="3280" r="18666" b="5076"/>
          <a:stretch/>
        </p:blipFill>
        <p:spPr>
          <a:xfrm>
            <a:off x="7683688" y="1446658"/>
            <a:ext cx="1286358" cy="1252797"/>
          </a:xfrm>
          <a:prstGeom prst="ellipse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4151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0A4DE8A-40CB-8644-8EEF-04531DD8B02B}"/>
              </a:ext>
            </a:extLst>
          </p:cNvPr>
          <p:cNvSpPr/>
          <p:nvPr/>
        </p:nvSpPr>
        <p:spPr>
          <a:xfrm>
            <a:off x="2986604" y="319603"/>
            <a:ext cx="6218792" cy="6218792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D35A7-7D6B-6747-92C5-383CD8C1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90" y="3106711"/>
            <a:ext cx="10409420" cy="644577"/>
          </a:xfrm>
        </p:spPr>
        <p:txBody>
          <a:bodyPr>
            <a:normAutofit/>
          </a:bodyPr>
          <a:lstStyle/>
          <a:p>
            <a:pPr algn="ctr"/>
            <a:r>
              <a:rPr lang="fr-FR" sz="3200" b="1" dirty="0">
                <a:solidFill>
                  <a:srgbClr val="F7DC6F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Le risque de longévité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DC369-8B9B-2047-9586-E4A6C35CAFAE}"/>
              </a:ext>
            </a:extLst>
          </p:cNvPr>
          <p:cNvSpPr txBox="1">
            <a:spLocks/>
          </p:cNvSpPr>
          <p:nvPr/>
        </p:nvSpPr>
        <p:spPr>
          <a:xfrm>
            <a:off x="1978936" y="1006513"/>
            <a:ext cx="2196000" cy="2196000"/>
          </a:xfrm>
          <a:prstGeom prst="ellipse">
            <a:avLst/>
          </a:prstGeom>
          <a:solidFill>
            <a:srgbClr val="F8FBFD"/>
          </a:solidFill>
          <a:ln w="123825">
            <a:solidFill>
              <a:srgbClr val="F7DC6F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Risque que les taux de mortalité réalisés diffèrent des hypothèses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117821-B8AE-4F47-9D6A-8ACAEE560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53" y="897124"/>
            <a:ext cx="1797713" cy="133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25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0A4DE8A-40CB-8644-8EEF-04531DD8B02B}"/>
              </a:ext>
            </a:extLst>
          </p:cNvPr>
          <p:cNvSpPr/>
          <p:nvPr/>
        </p:nvSpPr>
        <p:spPr>
          <a:xfrm>
            <a:off x="2986604" y="319603"/>
            <a:ext cx="6218792" cy="6218792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D35A7-7D6B-6747-92C5-383CD8C1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90" y="3106711"/>
            <a:ext cx="10409420" cy="644577"/>
          </a:xfrm>
        </p:spPr>
        <p:txBody>
          <a:bodyPr>
            <a:normAutofit/>
          </a:bodyPr>
          <a:lstStyle/>
          <a:p>
            <a:pPr algn="ctr"/>
            <a:r>
              <a:rPr lang="fr-FR" sz="3200" b="1" dirty="0">
                <a:solidFill>
                  <a:srgbClr val="F7DC6F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Le risque de longévité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DC369-8B9B-2047-9586-E4A6C35CAFAE}"/>
              </a:ext>
            </a:extLst>
          </p:cNvPr>
          <p:cNvSpPr txBox="1">
            <a:spLocks/>
          </p:cNvSpPr>
          <p:nvPr/>
        </p:nvSpPr>
        <p:spPr>
          <a:xfrm>
            <a:off x="1978936" y="1006513"/>
            <a:ext cx="2196000" cy="2196000"/>
          </a:xfrm>
          <a:prstGeom prst="ellipse">
            <a:avLst/>
          </a:prstGeom>
          <a:solidFill>
            <a:srgbClr val="F8FBFD"/>
          </a:solidFill>
          <a:ln w="123825">
            <a:solidFill>
              <a:srgbClr val="F7DC6F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Risque que les taux de mortalité réalisés diffèrent des hypothèses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117821-B8AE-4F47-9D6A-8ACAEE560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53" y="897124"/>
            <a:ext cx="1797713" cy="13357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DFBC41-797E-E748-BC4D-622D18753E62}"/>
              </a:ext>
            </a:extLst>
          </p:cNvPr>
          <p:cNvSpPr txBox="1">
            <a:spLocks/>
          </p:cNvSpPr>
          <p:nvPr/>
        </p:nvSpPr>
        <p:spPr>
          <a:xfrm>
            <a:off x="7714722" y="519355"/>
            <a:ext cx="2196000" cy="2196000"/>
          </a:xfrm>
          <a:prstGeom prst="ellipse">
            <a:avLst/>
          </a:prstGeom>
          <a:solidFill>
            <a:srgbClr val="F8FBFD"/>
          </a:solidFill>
          <a:ln w="123825">
            <a:solidFill>
              <a:srgbClr val="F7DC6F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Prévisions, tendances grâce à des modèles de longévité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B5C8EB-5DB8-B549-ACFC-5EDBCD4AE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441" y="504333"/>
            <a:ext cx="1552279" cy="15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96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0A4DE8A-40CB-8644-8EEF-04531DD8B02B}"/>
              </a:ext>
            </a:extLst>
          </p:cNvPr>
          <p:cNvSpPr/>
          <p:nvPr/>
        </p:nvSpPr>
        <p:spPr>
          <a:xfrm>
            <a:off x="2986604" y="319603"/>
            <a:ext cx="6218792" cy="6218792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D35A7-7D6B-6747-92C5-383CD8C1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90" y="3106711"/>
            <a:ext cx="10409420" cy="644577"/>
          </a:xfrm>
        </p:spPr>
        <p:txBody>
          <a:bodyPr>
            <a:normAutofit/>
          </a:bodyPr>
          <a:lstStyle/>
          <a:p>
            <a:pPr algn="ctr"/>
            <a:r>
              <a:rPr lang="fr-FR" sz="3200" b="1" dirty="0">
                <a:solidFill>
                  <a:srgbClr val="F7DC6F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Le risque de longévité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DC369-8B9B-2047-9586-E4A6C35CAFAE}"/>
              </a:ext>
            </a:extLst>
          </p:cNvPr>
          <p:cNvSpPr txBox="1">
            <a:spLocks/>
          </p:cNvSpPr>
          <p:nvPr/>
        </p:nvSpPr>
        <p:spPr>
          <a:xfrm>
            <a:off x="1978936" y="1006513"/>
            <a:ext cx="2196000" cy="2196000"/>
          </a:xfrm>
          <a:prstGeom prst="ellipse">
            <a:avLst/>
          </a:prstGeom>
          <a:solidFill>
            <a:srgbClr val="F8FBFD"/>
          </a:solidFill>
          <a:ln w="123825">
            <a:solidFill>
              <a:srgbClr val="F7DC6F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Risque que les taux de mortalité réalisés diffèrent des hypothèses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117821-B8AE-4F47-9D6A-8ACAEE560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53" y="897124"/>
            <a:ext cx="1797713" cy="13357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DFBC41-797E-E748-BC4D-622D18753E62}"/>
              </a:ext>
            </a:extLst>
          </p:cNvPr>
          <p:cNvSpPr txBox="1">
            <a:spLocks/>
          </p:cNvSpPr>
          <p:nvPr/>
        </p:nvSpPr>
        <p:spPr>
          <a:xfrm>
            <a:off x="7714722" y="519355"/>
            <a:ext cx="2196000" cy="2196000"/>
          </a:xfrm>
          <a:prstGeom prst="ellipse">
            <a:avLst/>
          </a:prstGeom>
          <a:solidFill>
            <a:srgbClr val="F8FBFD"/>
          </a:solidFill>
          <a:ln w="123825">
            <a:solidFill>
              <a:srgbClr val="F7DC6F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Prévisions, tendances grâce à des modèles de longévité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27D4BC-1CB5-C14F-91DD-DAD8CA703CC3}"/>
              </a:ext>
            </a:extLst>
          </p:cNvPr>
          <p:cNvSpPr txBox="1">
            <a:spLocks/>
          </p:cNvSpPr>
          <p:nvPr/>
        </p:nvSpPr>
        <p:spPr>
          <a:xfrm>
            <a:off x="2986604" y="4238257"/>
            <a:ext cx="1980000" cy="1980000"/>
          </a:xfrm>
          <a:prstGeom prst="ellipse">
            <a:avLst/>
          </a:prstGeom>
          <a:solidFill>
            <a:srgbClr val="F8FBFD"/>
          </a:solidFill>
          <a:ln w="123825">
            <a:solidFill>
              <a:srgbClr val="F7DC6F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Modélisation de la force de mortalité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AF97121-A4DC-BA48-ACFF-842DA4F86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1" y="4684168"/>
            <a:ext cx="2769737" cy="1801847"/>
          </a:xfrm>
          <a:prstGeom prst="roundRect">
            <a:avLst>
              <a:gd name="adj" fmla="val 7984"/>
            </a:avLst>
          </a:prstGeom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B5C8EB-5DB8-B549-ACFC-5EDBCD4AE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441" y="504333"/>
            <a:ext cx="1552279" cy="15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89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0A4DE8A-40CB-8644-8EEF-04531DD8B02B}"/>
              </a:ext>
            </a:extLst>
          </p:cNvPr>
          <p:cNvSpPr/>
          <p:nvPr/>
        </p:nvSpPr>
        <p:spPr>
          <a:xfrm>
            <a:off x="2986604" y="319603"/>
            <a:ext cx="6218792" cy="6218792"/>
          </a:xfrm>
          <a:prstGeom prst="ellipse">
            <a:avLst/>
          </a:prstGeom>
          <a:solidFill>
            <a:srgbClr val="F8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D35A7-7D6B-6747-92C5-383CD8C1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90" y="3106711"/>
            <a:ext cx="10409420" cy="644577"/>
          </a:xfrm>
        </p:spPr>
        <p:txBody>
          <a:bodyPr>
            <a:normAutofit/>
          </a:bodyPr>
          <a:lstStyle/>
          <a:p>
            <a:pPr algn="ctr"/>
            <a:r>
              <a:rPr lang="fr-FR" sz="3200" b="1" dirty="0">
                <a:solidFill>
                  <a:srgbClr val="F7DC6F"/>
                </a:solidFill>
                <a:latin typeface="Avenir Next Demi Bold" panose="020B0503020202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Le risque de longévité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DC369-8B9B-2047-9586-E4A6C35CAFAE}"/>
              </a:ext>
            </a:extLst>
          </p:cNvPr>
          <p:cNvSpPr txBox="1">
            <a:spLocks/>
          </p:cNvSpPr>
          <p:nvPr/>
        </p:nvSpPr>
        <p:spPr>
          <a:xfrm>
            <a:off x="1978936" y="1006513"/>
            <a:ext cx="2196000" cy="2196000"/>
          </a:xfrm>
          <a:prstGeom prst="ellipse">
            <a:avLst/>
          </a:prstGeom>
          <a:solidFill>
            <a:srgbClr val="F8FBFD"/>
          </a:solidFill>
          <a:ln w="123825">
            <a:solidFill>
              <a:srgbClr val="F7DC6F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Risque que les taux de mortalité réalisés diffèrent des hypothèses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117821-B8AE-4F47-9D6A-8ACAEE560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53" y="897124"/>
            <a:ext cx="1797713" cy="13357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DFBC41-797E-E748-BC4D-622D18753E62}"/>
              </a:ext>
            </a:extLst>
          </p:cNvPr>
          <p:cNvSpPr txBox="1">
            <a:spLocks/>
          </p:cNvSpPr>
          <p:nvPr/>
        </p:nvSpPr>
        <p:spPr>
          <a:xfrm>
            <a:off x="7714722" y="519355"/>
            <a:ext cx="2196000" cy="2196000"/>
          </a:xfrm>
          <a:prstGeom prst="ellipse">
            <a:avLst/>
          </a:prstGeom>
          <a:solidFill>
            <a:srgbClr val="F8FBFD"/>
          </a:solidFill>
          <a:ln w="123825">
            <a:solidFill>
              <a:srgbClr val="F7DC6F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Prévisions, tendances grâce à des modèles de longévité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27D4BC-1CB5-C14F-91DD-DAD8CA703CC3}"/>
              </a:ext>
            </a:extLst>
          </p:cNvPr>
          <p:cNvSpPr txBox="1">
            <a:spLocks/>
          </p:cNvSpPr>
          <p:nvPr/>
        </p:nvSpPr>
        <p:spPr>
          <a:xfrm>
            <a:off x="2986604" y="4238257"/>
            <a:ext cx="1980000" cy="1980000"/>
          </a:xfrm>
          <a:prstGeom prst="ellipse">
            <a:avLst/>
          </a:prstGeom>
          <a:solidFill>
            <a:srgbClr val="F8FBFD"/>
          </a:solidFill>
          <a:ln w="123825">
            <a:solidFill>
              <a:srgbClr val="F7DC6F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Modélisation de la force de mortalité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AF97121-A4DC-BA48-ACFF-842DA4F86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1" y="4684168"/>
            <a:ext cx="2769737" cy="1801847"/>
          </a:xfrm>
          <a:prstGeom prst="roundRect">
            <a:avLst>
              <a:gd name="adj" fmla="val 7984"/>
            </a:avLst>
          </a:prstGeom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B5C8EB-5DB8-B549-ACFC-5EDBCD4AE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441" y="504333"/>
            <a:ext cx="1552279" cy="15522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EBF6CD8-44E4-5D43-9D53-B56465A99BDA}"/>
              </a:ext>
            </a:extLst>
          </p:cNvPr>
          <p:cNvSpPr txBox="1">
            <a:spLocks/>
          </p:cNvSpPr>
          <p:nvPr/>
        </p:nvSpPr>
        <p:spPr>
          <a:xfrm>
            <a:off x="7930722" y="4620729"/>
            <a:ext cx="1908000" cy="1908000"/>
          </a:xfrm>
          <a:prstGeom prst="ellipse">
            <a:avLst/>
          </a:prstGeom>
          <a:solidFill>
            <a:srgbClr val="F8FBFD"/>
          </a:solidFill>
          <a:ln w="123825">
            <a:solidFill>
              <a:srgbClr val="F7DC6F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Utilisation du modèle SSE pour réaliser cette étude</a:t>
            </a:r>
          </a:p>
        </p:txBody>
      </p:sp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F082815-1673-6345-8F5B-ECFA9844A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0981" y="5477242"/>
            <a:ext cx="2252947" cy="748487"/>
          </a:xfrm>
          <a:prstGeom prst="roundRect">
            <a:avLst>
              <a:gd name="adj" fmla="val 31330"/>
            </a:avLst>
          </a:prstGeom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3226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2048</Words>
  <Application>Microsoft Macintosh PowerPoint</Application>
  <PresentationFormat>Widescreen</PresentationFormat>
  <Paragraphs>223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Avenir Black</vt:lpstr>
      <vt:lpstr>Avenir Book</vt:lpstr>
      <vt:lpstr>Avenir Next</vt:lpstr>
      <vt:lpstr>Avenir Next Demi Bold</vt:lpstr>
      <vt:lpstr>Avenir Next Heavy</vt:lpstr>
      <vt:lpstr>Avenir Next Medium</vt:lpstr>
      <vt:lpstr>Avenir Next Ultra Light</vt:lpstr>
      <vt:lpstr>Calibri</vt:lpstr>
      <vt:lpstr>Calibri Light</vt:lpstr>
      <vt:lpstr>Office Theme</vt:lpstr>
      <vt:lpstr>Présentation du mémoire d’apprentissage</vt:lpstr>
      <vt:lpstr>Analyste risque de longévité</vt:lpstr>
      <vt:lpstr>Analyste risque de longévité</vt:lpstr>
      <vt:lpstr>Analyste risque de longévité</vt:lpstr>
      <vt:lpstr>Analyste risque de longévité</vt:lpstr>
      <vt:lpstr>Le risque de longévité</vt:lpstr>
      <vt:lpstr>Le risque de longévité</vt:lpstr>
      <vt:lpstr>Le risque de longévité</vt:lpstr>
      <vt:lpstr>Le risque de longévité</vt:lpstr>
      <vt:lpstr>Sums of smooth exponentials</vt:lpstr>
      <vt:lpstr>Sums of smooth exponentials</vt:lpstr>
      <vt:lpstr>Sums of smooth exponentials</vt:lpstr>
      <vt:lpstr>PowerPoint Presentation</vt:lpstr>
      <vt:lpstr>Étude sur le Maroc et la France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Erwan Rahis</dc:creator>
  <cp:lastModifiedBy>Erwan Rahis</cp:lastModifiedBy>
  <cp:revision>39</cp:revision>
  <cp:lastPrinted>2020-07-08T10:56:41Z</cp:lastPrinted>
  <dcterms:created xsi:type="dcterms:W3CDTF">2020-07-06T14:58:31Z</dcterms:created>
  <dcterms:modified xsi:type="dcterms:W3CDTF">2020-07-08T13:06:55Z</dcterms:modified>
</cp:coreProperties>
</file>